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39"/>
  </p:notesMasterIdLst>
  <p:handoutMasterIdLst>
    <p:handoutMasterId r:id="rId40"/>
  </p:handoutMasterIdLst>
  <p:sldIdLst>
    <p:sldId id="256" r:id="rId3"/>
    <p:sldId id="257" r:id="rId4"/>
    <p:sldId id="260" r:id="rId5"/>
    <p:sldId id="261" r:id="rId6"/>
    <p:sldId id="262" r:id="rId7"/>
    <p:sldId id="278" r:id="rId8"/>
    <p:sldId id="263" r:id="rId9"/>
    <p:sldId id="264" r:id="rId10"/>
    <p:sldId id="265" r:id="rId11"/>
    <p:sldId id="266" r:id="rId12"/>
    <p:sldId id="267" r:id="rId13"/>
    <p:sldId id="268" r:id="rId14"/>
    <p:sldId id="279" r:id="rId15"/>
    <p:sldId id="269" r:id="rId16"/>
    <p:sldId id="270" r:id="rId17"/>
    <p:sldId id="271" r:id="rId18"/>
    <p:sldId id="272" r:id="rId19"/>
    <p:sldId id="273" r:id="rId20"/>
    <p:sldId id="274" r:id="rId21"/>
    <p:sldId id="275" r:id="rId22"/>
    <p:sldId id="276" r:id="rId23"/>
    <p:sldId id="280" r:id="rId24"/>
    <p:sldId id="282" r:id="rId25"/>
    <p:sldId id="283" r:id="rId26"/>
    <p:sldId id="281" r:id="rId27"/>
    <p:sldId id="284" r:id="rId28"/>
    <p:sldId id="285" r:id="rId29"/>
    <p:sldId id="286" r:id="rId30"/>
    <p:sldId id="287" r:id="rId31"/>
    <p:sldId id="288" r:id="rId32"/>
    <p:sldId id="289" r:id="rId33"/>
    <p:sldId id="290" r:id="rId34"/>
    <p:sldId id="291" r:id="rId35"/>
    <p:sldId id="292" r:id="rId36"/>
    <p:sldId id="293" r:id="rId37"/>
    <p:sldId id="294" r:id="rId38"/>
  </p:sldIdLst>
  <p:sldSz cx="12192000" cy="6858000"/>
  <p:notesSz cx="6858000" cy="9144000"/>
  <p:defaultTextStyle>
    <a:defPPr>
      <a:defRPr lang="ru-RU"/>
    </a:defPPr>
    <a:lvl1pPr algn="l" rtl="0" fontAlgn="base">
      <a:spcBef>
        <a:spcPct val="0"/>
      </a:spcBef>
      <a:spcAft>
        <a:spcPct val="0"/>
      </a:spcAft>
      <a:defRPr sz="3200" kern="1200">
        <a:solidFill>
          <a:schemeClr val="bg1"/>
        </a:solidFill>
        <a:latin typeface="Futura LT Book" pitchFamily="2" charset="0"/>
        <a:ea typeface="굴림" charset="-127"/>
        <a:cs typeface="+mn-cs"/>
      </a:defRPr>
    </a:lvl1pPr>
    <a:lvl2pPr marL="457200" algn="l" rtl="0" fontAlgn="base">
      <a:spcBef>
        <a:spcPct val="0"/>
      </a:spcBef>
      <a:spcAft>
        <a:spcPct val="0"/>
      </a:spcAft>
      <a:defRPr sz="3200" kern="1200">
        <a:solidFill>
          <a:schemeClr val="bg1"/>
        </a:solidFill>
        <a:latin typeface="Futura LT Book" pitchFamily="2" charset="0"/>
        <a:ea typeface="굴림" charset="-127"/>
        <a:cs typeface="+mn-cs"/>
      </a:defRPr>
    </a:lvl2pPr>
    <a:lvl3pPr marL="914400" algn="l" rtl="0" fontAlgn="base">
      <a:spcBef>
        <a:spcPct val="0"/>
      </a:spcBef>
      <a:spcAft>
        <a:spcPct val="0"/>
      </a:spcAft>
      <a:defRPr sz="3200" kern="1200">
        <a:solidFill>
          <a:schemeClr val="bg1"/>
        </a:solidFill>
        <a:latin typeface="Futura LT Book" pitchFamily="2" charset="0"/>
        <a:ea typeface="굴림" charset="-127"/>
        <a:cs typeface="+mn-cs"/>
      </a:defRPr>
    </a:lvl3pPr>
    <a:lvl4pPr marL="1371600" algn="l" rtl="0" fontAlgn="base">
      <a:spcBef>
        <a:spcPct val="0"/>
      </a:spcBef>
      <a:spcAft>
        <a:spcPct val="0"/>
      </a:spcAft>
      <a:defRPr sz="3200" kern="1200">
        <a:solidFill>
          <a:schemeClr val="bg1"/>
        </a:solidFill>
        <a:latin typeface="Futura LT Book" pitchFamily="2" charset="0"/>
        <a:ea typeface="굴림" charset="-127"/>
        <a:cs typeface="+mn-cs"/>
      </a:defRPr>
    </a:lvl4pPr>
    <a:lvl5pPr marL="1828800" algn="l" rtl="0" fontAlgn="base">
      <a:spcBef>
        <a:spcPct val="0"/>
      </a:spcBef>
      <a:spcAft>
        <a:spcPct val="0"/>
      </a:spcAft>
      <a:defRPr sz="3200" kern="1200">
        <a:solidFill>
          <a:schemeClr val="bg1"/>
        </a:solidFill>
        <a:latin typeface="Futura LT Book" pitchFamily="2" charset="0"/>
        <a:ea typeface="굴림" charset="-127"/>
        <a:cs typeface="+mn-cs"/>
      </a:defRPr>
    </a:lvl5pPr>
    <a:lvl6pPr marL="2286000" algn="l" defTabSz="914400" rtl="0" eaLnBrk="1" latinLnBrk="0" hangingPunct="1">
      <a:defRPr sz="3200" kern="1200">
        <a:solidFill>
          <a:schemeClr val="bg1"/>
        </a:solidFill>
        <a:latin typeface="Futura LT Book" pitchFamily="2" charset="0"/>
        <a:ea typeface="굴림" charset="-127"/>
        <a:cs typeface="+mn-cs"/>
      </a:defRPr>
    </a:lvl6pPr>
    <a:lvl7pPr marL="2743200" algn="l" defTabSz="914400" rtl="0" eaLnBrk="1" latinLnBrk="0" hangingPunct="1">
      <a:defRPr sz="3200" kern="1200">
        <a:solidFill>
          <a:schemeClr val="bg1"/>
        </a:solidFill>
        <a:latin typeface="Futura LT Book" pitchFamily="2" charset="0"/>
        <a:ea typeface="굴림" charset="-127"/>
        <a:cs typeface="+mn-cs"/>
      </a:defRPr>
    </a:lvl7pPr>
    <a:lvl8pPr marL="3200400" algn="l" defTabSz="914400" rtl="0" eaLnBrk="1" latinLnBrk="0" hangingPunct="1">
      <a:defRPr sz="3200" kern="1200">
        <a:solidFill>
          <a:schemeClr val="bg1"/>
        </a:solidFill>
        <a:latin typeface="Futura LT Book" pitchFamily="2" charset="0"/>
        <a:ea typeface="굴림" charset="-127"/>
        <a:cs typeface="+mn-cs"/>
      </a:defRPr>
    </a:lvl8pPr>
    <a:lvl9pPr marL="3657600" algn="l" defTabSz="914400" rtl="0" eaLnBrk="1" latinLnBrk="0" hangingPunct="1">
      <a:defRPr sz="3200" kern="1200">
        <a:solidFill>
          <a:schemeClr val="bg1"/>
        </a:solidFill>
        <a:latin typeface="Futura LT Book" pitchFamily="2" charset="0"/>
        <a:ea typeface="굴림" charset="-127"/>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C40000"/>
    <a:srgbClr val="0CC1E0"/>
    <a:srgbClr val="E1850B"/>
    <a:srgbClr val="00499F"/>
    <a:srgbClr val="65482B"/>
    <a:srgbClr val="C75806"/>
    <a:srgbClr val="000000"/>
    <a:srgbClr val="1C1C1C"/>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autoAdjust="0"/>
    <p:restoredTop sz="88907" autoAdjust="0"/>
  </p:normalViewPr>
  <p:slideViewPr>
    <p:cSldViewPr>
      <p:cViewPr varScale="1">
        <p:scale>
          <a:sx n="74" d="100"/>
          <a:sy n="74" d="100"/>
        </p:scale>
        <p:origin x="756"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171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52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Arial" charset="0"/>
              </a:defRPr>
            </a:lvl1pPr>
          </a:lstStyle>
          <a:p>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defRPr>
            </a:lvl1pPr>
          </a:lstStyle>
          <a:p>
            <a:endParaRPr lang="ru-RU"/>
          </a:p>
        </p:txBody>
      </p:sp>
      <p:sp>
        <p:nvSpPr>
          <p:cNvPr id="6963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Arial" charset="0"/>
              </a:defRPr>
            </a:lvl1pPr>
          </a:lstStyle>
          <a:p>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charset="0"/>
              </a:defRPr>
            </a:lvl1pPr>
          </a:lstStyle>
          <a:p>
            <a:fld id="{F62DDF9D-2CE6-430D-BFAE-847F9F91EB98}" type="slidenum">
              <a:rPr lang="ru-RU"/>
              <a:pPr/>
              <a:t>‹#›</a:t>
            </a:fld>
            <a:endParaRPr lang="ru-RU"/>
          </a:p>
        </p:txBody>
      </p:sp>
    </p:spTree>
    <p:extLst>
      <p:ext uri="{BB962C8B-B14F-4D97-AF65-F5344CB8AC3E}">
        <p14:creationId xmlns:p14="http://schemas.microsoft.com/office/powerpoint/2010/main" val="161568081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000751" y="4941888"/>
            <a:ext cx="5664200" cy="1511300"/>
          </a:xfrm>
          <a:effectLst>
            <a:outerShdw dist="17961" dir="2700000" algn="ctr" rotWithShape="0">
              <a:schemeClr val="bg2"/>
            </a:outerShdw>
          </a:effectLst>
        </p:spPr>
        <p:txBody>
          <a:bodyPr/>
          <a:lstStyle>
            <a:lvl1pPr algn="l">
              <a:defRPr sz="3600"/>
            </a:lvl1pPr>
          </a:lstStyle>
          <a:p>
            <a:pPr lvl="0"/>
            <a:r>
              <a:rPr lang="ru-RU" noProof="0"/>
              <a:t>Образец заголовка</a:t>
            </a:r>
          </a:p>
        </p:txBody>
      </p:sp>
      <p:sp>
        <p:nvSpPr>
          <p:cNvPr id="5123" name="Rectangle 3"/>
          <p:cNvSpPr>
            <a:spLocks noGrp="1" noChangeArrowheads="1"/>
          </p:cNvSpPr>
          <p:nvPr>
            <p:ph type="subTitle" idx="1"/>
          </p:nvPr>
        </p:nvSpPr>
        <p:spPr>
          <a:xfrm>
            <a:off x="912285" y="5516564"/>
            <a:ext cx="4607983" cy="936625"/>
          </a:xfrm>
          <a:effectLst>
            <a:outerShdw dist="17961" dir="2700000" algn="ctr" rotWithShape="0">
              <a:schemeClr val="bg2"/>
            </a:outerShdw>
          </a:effectLst>
        </p:spPr>
        <p:txBody>
          <a:bodyPr/>
          <a:lstStyle>
            <a:lvl1pPr marL="0" indent="0">
              <a:buFontTx/>
              <a:buNone/>
              <a:defRPr>
                <a:latin typeface="Futura LT Book" pitchFamily="2" charset="0"/>
                <a:ea typeface="굴림" charset="-127"/>
              </a:defRPr>
            </a:lvl1pPr>
          </a:lstStyle>
          <a:p>
            <a:pPr lvl="0"/>
            <a:r>
              <a:rPr lang="ru-RU" noProof="0"/>
              <a:t>Образец подзаголовка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93639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9000067" y="1411289"/>
            <a:ext cx="2760133" cy="51149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719667" y="1411289"/>
            <a:ext cx="8077200" cy="51149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68801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AF045C9A-8AAE-4197-939B-D05E175560EB}" type="slidenum">
              <a:rPr lang="ru-RU"/>
              <a:pPr/>
              <a:t>‹#›</a:t>
            </a:fld>
            <a:endParaRPr lang="ru-RU"/>
          </a:p>
        </p:txBody>
      </p:sp>
    </p:spTree>
    <p:extLst>
      <p:ext uri="{BB962C8B-B14F-4D97-AF65-F5344CB8AC3E}">
        <p14:creationId xmlns:p14="http://schemas.microsoft.com/office/powerpoint/2010/main" val="2453366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984A30F1-B7CF-49FB-B474-2FE824F84428}" type="slidenum">
              <a:rPr lang="ru-RU"/>
              <a:pPr/>
              <a:t>‹#›</a:t>
            </a:fld>
            <a:endParaRPr lang="ru-RU"/>
          </a:p>
        </p:txBody>
      </p:sp>
    </p:spTree>
    <p:extLst>
      <p:ext uri="{BB962C8B-B14F-4D97-AF65-F5344CB8AC3E}">
        <p14:creationId xmlns:p14="http://schemas.microsoft.com/office/powerpoint/2010/main" val="3200729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F7785973-048D-4052-ADFA-3DE8D3A144DD}" type="slidenum">
              <a:rPr lang="ru-RU"/>
              <a:pPr/>
              <a:t>‹#›</a:t>
            </a:fld>
            <a:endParaRPr lang="ru-RU"/>
          </a:p>
        </p:txBody>
      </p:sp>
    </p:spTree>
    <p:extLst>
      <p:ext uri="{BB962C8B-B14F-4D97-AF65-F5344CB8AC3E}">
        <p14:creationId xmlns:p14="http://schemas.microsoft.com/office/powerpoint/2010/main" val="2106779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2544234" y="1600201"/>
            <a:ext cx="44174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7164917" y="1600201"/>
            <a:ext cx="441748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F33FA9B9-7A95-4FA5-88E7-AE6FCF8F10D9}" type="slidenum">
              <a:rPr lang="ru-RU"/>
              <a:pPr/>
              <a:t>‹#›</a:t>
            </a:fld>
            <a:endParaRPr lang="ru-RU"/>
          </a:p>
        </p:txBody>
      </p:sp>
    </p:spTree>
    <p:extLst>
      <p:ext uri="{BB962C8B-B14F-4D97-AF65-F5344CB8AC3E}">
        <p14:creationId xmlns:p14="http://schemas.microsoft.com/office/powerpoint/2010/main" val="2803428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lvl1pPr>
              <a:defRPr/>
            </a:lvl1pPr>
          </a:lstStyle>
          <a:p>
            <a:endParaRPr lang="ru-RU"/>
          </a:p>
        </p:txBody>
      </p:sp>
      <p:sp>
        <p:nvSpPr>
          <p:cNvPr id="8" name="Нижний колонтитул 7"/>
          <p:cNvSpPr>
            <a:spLocks noGrp="1"/>
          </p:cNvSpPr>
          <p:nvPr>
            <p:ph type="ftr" sz="quarter" idx="11"/>
          </p:nvPr>
        </p:nvSpPr>
        <p:spPr/>
        <p:txBody>
          <a:bodyPr/>
          <a:lstStyle>
            <a:lvl1pPr>
              <a:defRPr/>
            </a:lvl1pPr>
          </a:lstStyle>
          <a:p>
            <a:endParaRPr lang="ru-RU"/>
          </a:p>
        </p:txBody>
      </p:sp>
      <p:sp>
        <p:nvSpPr>
          <p:cNvPr id="9" name="Номер слайда 8"/>
          <p:cNvSpPr>
            <a:spLocks noGrp="1"/>
          </p:cNvSpPr>
          <p:nvPr>
            <p:ph type="sldNum" sz="quarter" idx="12"/>
          </p:nvPr>
        </p:nvSpPr>
        <p:spPr/>
        <p:txBody>
          <a:bodyPr/>
          <a:lstStyle>
            <a:lvl1pPr>
              <a:defRPr/>
            </a:lvl1pPr>
          </a:lstStyle>
          <a:p>
            <a:fld id="{F91BAFCB-D982-420F-957F-71D172AE0634}" type="slidenum">
              <a:rPr lang="ru-RU"/>
              <a:pPr/>
              <a:t>‹#›</a:t>
            </a:fld>
            <a:endParaRPr lang="ru-RU"/>
          </a:p>
        </p:txBody>
      </p:sp>
    </p:spTree>
    <p:extLst>
      <p:ext uri="{BB962C8B-B14F-4D97-AF65-F5344CB8AC3E}">
        <p14:creationId xmlns:p14="http://schemas.microsoft.com/office/powerpoint/2010/main" val="747900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lvl1pPr>
              <a:defRPr/>
            </a:lvl1pPr>
          </a:lstStyle>
          <a:p>
            <a:endParaRPr lang="ru-RU"/>
          </a:p>
        </p:txBody>
      </p:sp>
      <p:sp>
        <p:nvSpPr>
          <p:cNvPr id="4" name="Нижний колонтитул 3"/>
          <p:cNvSpPr>
            <a:spLocks noGrp="1"/>
          </p:cNvSpPr>
          <p:nvPr>
            <p:ph type="ftr" sz="quarter" idx="11"/>
          </p:nvPr>
        </p:nvSpPr>
        <p:spPr/>
        <p:txBody>
          <a:bodyPr/>
          <a:lstStyle>
            <a:lvl1pPr>
              <a:defRPr/>
            </a:lvl1pPr>
          </a:lstStyle>
          <a:p>
            <a:endParaRPr lang="ru-RU"/>
          </a:p>
        </p:txBody>
      </p:sp>
      <p:sp>
        <p:nvSpPr>
          <p:cNvPr id="5" name="Номер слайда 4"/>
          <p:cNvSpPr>
            <a:spLocks noGrp="1"/>
          </p:cNvSpPr>
          <p:nvPr>
            <p:ph type="sldNum" sz="quarter" idx="12"/>
          </p:nvPr>
        </p:nvSpPr>
        <p:spPr/>
        <p:txBody>
          <a:bodyPr/>
          <a:lstStyle>
            <a:lvl1pPr>
              <a:defRPr/>
            </a:lvl1pPr>
          </a:lstStyle>
          <a:p>
            <a:fld id="{1E7A1F26-79FC-4D4A-9608-8C4E68B7B225}" type="slidenum">
              <a:rPr lang="ru-RU"/>
              <a:pPr/>
              <a:t>‹#›</a:t>
            </a:fld>
            <a:endParaRPr lang="ru-RU"/>
          </a:p>
        </p:txBody>
      </p:sp>
    </p:spTree>
    <p:extLst>
      <p:ext uri="{BB962C8B-B14F-4D97-AF65-F5344CB8AC3E}">
        <p14:creationId xmlns:p14="http://schemas.microsoft.com/office/powerpoint/2010/main" val="976713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ru-RU"/>
          </a:p>
        </p:txBody>
      </p:sp>
      <p:sp>
        <p:nvSpPr>
          <p:cNvPr id="3" name="Нижний колонтитул 2"/>
          <p:cNvSpPr>
            <a:spLocks noGrp="1"/>
          </p:cNvSpPr>
          <p:nvPr>
            <p:ph type="ftr" sz="quarter" idx="11"/>
          </p:nvPr>
        </p:nvSpPr>
        <p:spPr/>
        <p:txBody>
          <a:bodyPr/>
          <a:lstStyle>
            <a:lvl1pPr>
              <a:defRPr/>
            </a:lvl1pPr>
          </a:lstStyle>
          <a:p>
            <a:endParaRPr lang="ru-RU"/>
          </a:p>
        </p:txBody>
      </p:sp>
      <p:sp>
        <p:nvSpPr>
          <p:cNvPr id="4" name="Номер слайда 3"/>
          <p:cNvSpPr>
            <a:spLocks noGrp="1"/>
          </p:cNvSpPr>
          <p:nvPr>
            <p:ph type="sldNum" sz="quarter" idx="12"/>
          </p:nvPr>
        </p:nvSpPr>
        <p:spPr/>
        <p:txBody>
          <a:bodyPr/>
          <a:lstStyle>
            <a:lvl1pPr>
              <a:defRPr/>
            </a:lvl1pPr>
          </a:lstStyle>
          <a:p>
            <a:fld id="{143E54CF-60EA-4AF4-A3B3-4285A816AFEC}" type="slidenum">
              <a:rPr lang="ru-RU"/>
              <a:pPr/>
              <a:t>‹#›</a:t>
            </a:fld>
            <a:endParaRPr lang="ru-RU"/>
          </a:p>
        </p:txBody>
      </p:sp>
    </p:spTree>
    <p:extLst>
      <p:ext uri="{BB962C8B-B14F-4D97-AF65-F5344CB8AC3E}">
        <p14:creationId xmlns:p14="http://schemas.microsoft.com/office/powerpoint/2010/main" val="1059747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810AB984-F51B-41D0-8D4C-2DEB8F8188AC}" type="slidenum">
              <a:rPr lang="ru-RU"/>
              <a:pPr/>
              <a:t>‹#›</a:t>
            </a:fld>
            <a:endParaRPr lang="ru-RU"/>
          </a:p>
        </p:txBody>
      </p:sp>
    </p:spTree>
    <p:extLst>
      <p:ext uri="{BB962C8B-B14F-4D97-AF65-F5344CB8AC3E}">
        <p14:creationId xmlns:p14="http://schemas.microsoft.com/office/powerpoint/2010/main" val="371390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914746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C29156D8-F2AA-467A-98C9-25D3E75A4D23}" type="slidenum">
              <a:rPr lang="ru-RU"/>
              <a:pPr/>
              <a:t>‹#›</a:t>
            </a:fld>
            <a:endParaRPr lang="ru-RU"/>
          </a:p>
        </p:txBody>
      </p:sp>
    </p:spTree>
    <p:extLst>
      <p:ext uri="{BB962C8B-B14F-4D97-AF65-F5344CB8AC3E}">
        <p14:creationId xmlns:p14="http://schemas.microsoft.com/office/powerpoint/2010/main" val="3243766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77280244-EE3C-4AC6-B135-B0174FA3040C}" type="slidenum">
              <a:rPr lang="ru-RU"/>
              <a:pPr/>
              <a:t>‹#›</a:t>
            </a:fld>
            <a:endParaRPr lang="ru-RU"/>
          </a:p>
        </p:txBody>
      </p:sp>
    </p:spTree>
    <p:extLst>
      <p:ext uri="{BB962C8B-B14F-4D97-AF65-F5344CB8AC3E}">
        <p14:creationId xmlns:p14="http://schemas.microsoft.com/office/powerpoint/2010/main" val="517571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9323917" y="274639"/>
            <a:ext cx="2258483"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2544234" y="274639"/>
            <a:ext cx="6576484"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509ECAA4-418B-4C04-B7EF-47EEAA12198C}" type="slidenum">
              <a:rPr lang="ru-RU"/>
              <a:pPr/>
              <a:t>‹#›</a:t>
            </a:fld>
            <a:endParaRPr lang="ru-RU"/>
          </a:p>
        </p:txBody>
      </p:sp>
    </p:spTree>
    <p:extLst>
      <p:ext uri="{BB962C8B-B14F-4D97-AF65-F5344CB8AC3E}">
        <p14:creationId xmlns:p14="http://schemas.microsoft.com/office/powerpoint/2010/main" val="888063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385799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719667" y="2565401"/>
            <a:ext cx="5418667" cy="3960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341533" y="2565401"/>
            <a:ext cx="5418667" cy="3960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97229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40654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637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340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2365348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4251430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9667" y="1411288"/>
            <a:ext cx="11040533" cy="93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Образец заголовка</a:t>
            </a:r>
          </a:p>
        </p:txBody>
      </p:sp>
      <p:sp>
        <p:nvSpPr>
          <p:cNvPr id="1027" name="Rectangle 3"/>
          <p:cNvSpPr>
            <a:spLocks noGrp="1" noChangeArrowheads="1"/>
          </p:cNvSpPr>
          <p:nvPr>
            <p:ph type="body" idx="1"/>
          </p:nvPr>
        </p:nvSpPr>
        <p:spPr bwMode="auto">
          <a:xfrm>
            <a:off x="719667" y="2565401"/>
            <a:ext cx="11040533"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p:titleStyle>
    <p:bodyStyle>
      <a:lvl1pPr marL="342900" indent="-342900" algn="l" rtl="0" eaLnBrk="1" fontAlgn="base" hangingPunct="1">
        <a:spcBef>
          <a:spcPct val="20000"/>
        </a:spcBef>
        <a:spcAft>
          <a:spcPct val="0"/>
        </a:spcAft>
        <a:buChar char="•"/>
        <a:defRPr sz="20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sz="20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2544234" y="274638"/>
            <a:ext cx="902335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90467" name="Rectangle 3"/>
          <p:cNvSpPr>
            <a:spLocks noGrp="1" noChangeArrowheads="1"/>
          </p:cNvSpPr>
          <p:nvPr>
            <p:ph type="body" idx="1"/>
          </p:nvPr>
        </p:nvSpPr>
        <p:spPr bwMode="auto">
          <a:xfrm>
            <a:off x="2544234" y="1600201"/>
            <a:ext cx="903816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1904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mn-lt"/>
              </a:defRPr>
            </a:lvl1pPr>
          </a:lstStyle>
          <a:p>
            <a:endParaRPr lang="ru-RU"/>
          </a:p>
        </p:txBody>
      </p:sp>
      <p:sp>
        <p:nvSpPr>
          <p:cNvPr id="1904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mn-lt"/>
              </a:defRPr>
            </a:lvl1pPr>
          </a:lstStyle>
          <a:p>
            <a:endParaRPr lang="ru-RU"/>
          </a:p>
        </p:txBody>
      </p:sp>
      <p:sp>
        <p:nvSpPr>
          <p:cNvPr id="19047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defRPr>
            </a:lvl1pPr>
          </a:lstStyle>
          <a:p>
            <a:fld id="{57E1C03F-2246-46E4-9DDE-72FC10D6170D}" type="slidenum">
              <a:rPr lang="ru-RU"/>
              <a:pPr/>
              <a:t>‹#›</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fontAlgn="base">
        <a:spcBef>
          <a:spcPct val="0"/>
        </a:spcBef>
        <a:spcAft>
          <a:spcPct val="0"/>
        </a:spcAft>
        <a:defRPr sz="3200">
          <a:solidFill>
            <a:srgbClr val="666666"/>
          </a:solidFill>
          <a:latin typeface="+mj-lt"/>
          <a:ea typeface="+mj-ea"/>
          <a:cs typeface="+mj-cs"/>
        </a:defRPr>
      </a:lvl1pPr>
      <a:lvl2pPr algn="l" rtl="0" fontAlgn="base">
        <a:spcBef>
          <a:spcPct val="0"/>
        </a:spcBef>
        <a:spcAft>
          <a:spcPct val="0"/>
        </a:spcAft>
        <a:defRPr sz="3200">
          <a:solidFill>
            <a:srgbClr val="666666"/>
          </a:solidFill>
          <a:latin typeface="Futura LT Book" pitchFamily="2" charset="0"/>
        </a:defRPr>
      </a:lvl2pPr>
      <a:lvl3pPr algn="l" rtl="0" fontAlgn="base">
        <a:spcBef>
          <a:spcPct val="0"/>
        </a:spcBef>
        <a:spcAft>
          <a:spcPct val="0"/>
        </a:spcAft>
        <a:defRPr sz="3200">
          <a:solidFill>
            <a:srgbClr val="666666"/>
          </a:solidFill>
          <a:latin typeface="Futura LT Book" pitchFamily="2" charset="0"/>
        </a:defRPr>
      </a:lvl3pPr>
      <a:lvl4pPr algn="l" rtl="0" fontAlgn="base">
        <a:spcBef>
          <a:spcPct val="0"/>
        </a:spcBef>
        <a:spcAft>
          <a:spcPct val="0"/>
        </a:spcAft>
        <a:defRPr sz="3200">
          <a:solidFill>
            <a:srgbClr val="666666"/>
          </a:solidFill>
          <a:latin typeface="Futura LT Book" pitchFamily="2" charset="0"/>
        </a:defRPr>
      </a:lvl4pPr>
      <a:lvl5pPr algn="l" rtl="0" fontAlgn="base">
        <a:spcBef>
          <a:spcPct val="0"/>
        </a:spcBef>
        <a:spcAft>
          <a:spcPct val="0"/>
        </a:spcAft>
        <a:defRPr sz="3200">
          <a:solidFill>
            <a:srgbClr val="666666"/>
          </a:solidFill>
          <a:latin typeface="Futura LT Book" pitchFamily="2" charset="0"/>
        </a:defRPr>
      </a:lvl5pPr>
      <a:lvl6pPr marL="457200" algn="l" rtl="0" fontAlgn="base">
        <a:spcBef>
          <a:spcPct val="0"/>
        </a:spcBef>
        <a:spcAft>
          <a:spcPct val="0"/>
        </a:spcAft>
        <a:defRPr sz="3200">
          <a:solidFill>
            <a:srgbClr val="666666"/>
          </a:solidFill>
          <a:latin typeface="Futura LT Book" pitchFamily="2" charset="0"/>
        </a:defRPr>
      </a:lvl6pPr>
      <a:lvl7pPr marL="914400" algn="l" rtl="0" fontAlgn="base">
        <a:spcBef>
          <a:spcPct val="0"/>
        </a:spcBef>
        <a:spcAft>
          <a:spcPct val="0"/>
        </a:spcAft>
        <a:defRPr sz="3200">
          <a:solidFill>
            <a:srgbClr val="666666"/>
          </a:solidFill>
          <a:latin typeface="Futura LT Book" pitchFamily="2" charset="0"/>
        </a:defRPr>
      </a:lvl7pPr>
      <a:lvl8pPr marL="1371600" algn="l" rtl="0" fontAlgn="base">
        <a:spcBef>
          <a:spcPct val="0"/>
        </a:spcBef>
        <a:spcAft>
          <a:spcPct val="0"/>
        </a:spcAft>
        <a:defRPr sz="3200">
          <a:solidFill>
            <a:srgbClr val="666666"/>
          </a:solidFill>
          <a:latin typeface="Futura LT Book" pitchFamily="2" charset="0"/>
        </a:defRPr>
      </a:lvl8pPr>
      <a:lvl9pPr marL="1828800" algn="l" rtl="0" fontAlgn="base">
        <a:spcBef>
          <a:spcPct val="0"/>
        </a:spcBef>
        <a:spcAft>
          <a:spcPct val="0"/>
        </a:spcAft>
        <a:defRPr sz="3200">
          <a:solidFill>
            <a:srgbClr val="666666"/>
          </a:solidFill>
          <a:latin typeface="Futura LT Book" pitchFamily="2" charset="0"/>
        </a:defRPr>
      </a:lvl9pPr>
    </p:titleStyle>
    <p:bodyStyle>
      <a:lvl1pPr marL="342900" indent="-342900" algn="l" rtl="0" fontAlgn="base">
        <a:spcBef>
          <a:spcPct val="20000"/>
        </a:spcBef>
        <a:spcAft>
          <a:spcPct val="0"/>
        </a:spcAft>
        <a:buChar char="•"/>
        <a:defRPr sz="2000">
          <a:solidFill>
            <a:srgbClr val="666666"/>
          </a:solidFill>
          <a:latin typeface="+mn-lt"/>
          <a:ea typeface="+mn-ea"/>
          <a:cs typeface="+mn-cs"/>
        </a:defRPr>
      </a:lvl1pPr>
      <a:lvl2pPr marL="742950" indent="-285750" algn="l" rtl="0" fontAlgn="base">
        <a:spcBef>
          <a:spcPct val="20000"/>
        </a:spcBef>
        <a:spcAft>
          <a:spcPct val="0"/>
        </a:spcAft>
        <a:buChar char="–"/>
        <a:defRPr sz="20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2000">
          <a:solidFill>
            <a:srgbClr val="666666"/>
          </a:solidFill>
          <a:latin typeface="+mn-lt"/>
        </a:defRPr>
      </a:lvl4pPr>
      <a:lvl5pPr marL="2057400" indent="-228600" algn="l" rtl="0" fontAlgn="base">
        <a:spcBef>
          <a:spcPct val="20000"/>
        </a:spcBef>
        <a:spcAft>
          <a:spcPct val="0"/>
        </a:spcAft>
        <a:buChar char="»"/>
        <a:defRPr sz="2000">
          <a:solidFill>
            <a:srgbClr val="666666"/>
          </a:solidFill>
          <a:latin typeface="+mn-lt"/>
        </a:defRPr>
      </a:lvl5pPr>
      <a:lvl6pPr marL="2514600" indent="-228600" algn="l" rtl="0" fontAlgn="base">
        <a:spcBef>
          <a:spcPct val="20000"/>
        </a:spcBef>
        <a:spcAft>
          <a:spcPct val="0"/>
        </a:spcAft>
        <a:buChar char="»"/>
        <a:defRPr sz="2000">
          <a:solidFill>
            <a:srgbClr val="666666"/>
          </a:solidFill>
          <a:latin typeface="+mn-lt"/>
        </a:defRPr>
      </a:lvl6pPr>
      <a:lvl7pPr marL="2971800" indent="-228600" algn="l" rtl="0" fontAlgn="base">
        <a:spcBef>
          <a:spcPct val="20000"/>
        </a:spcBef>
        <a:spcAft>
          <a:spcPct val="0"/>
        </a:spcAft>
        <a:buChar char="»"/>
        <a:defRPr sz="2000">
          <a:solidFill>
            <a:srgbClr val="666666"/>
          </a:solidFill>
          <a:latin typeface="+mn-lt"/>
        </a:defRPr>
      </a:lvl7pPr>
      <a:lvl8pPr marL="3429000" indent="-228600" algn="l" rtl="0" fontAlgn="base">
        <a:spcBef>
          <a:spcPct val="20000"/>
        </a:spcBef>
        <a:spcAft>
          <a:spcPct val="0"/>
        </a:spcAft>
        <a:buChar char="»"/>
        <a:defRPr sz="2000">
          <a:solidFill>
            <a:srgbClr val="666666"/>
          </a:solidFill>
          <a:latin typeface="+mn-lt"/>
        </a:defRPr>
      </a:lvl8pPr>
      <a:lvl9pPr marL="3886200" indent="-228600" algn="l" rtl="0" fontAlgn="base">
        <a:spcBef>
          <a:spcPct val="20000"/>
        </a:spcBef>
        <a:spcAft>
          <a:spcPct val="0"/>
        </a:spcAft>
        <a:buChar char="»"/>
        <a:defRPr sz="2000">
          <a:solidFill>
            <a:srgbClr val="666666"/>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ourav-Pattanayak?tab=repositories" TargetMode="External"/><Relationship Id="rId2" Type="http://schemas.openxmlformats.org/officeDocument/2006/relationships/image" Target="../media/image56.jp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hyperlink" Target="https://www.linkedin.com/in/souravpattanayak96/" TargetMode="External"/><Relationship Id="rId4" Type="http://schemas.openxmlformats.org/officeDocument/2006/relationships/image" Target="../media/image5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8000" b="-8000"/>
          </a:stretch>
        </a:blipFill>
        <a:effectLst/>
      </p:bgPr>
    </p:bg>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263116" y="2564904"/>
            <a:ext cx="11665767" cy="1512168"/>
          </a:xfrm>
          <a:solidFill>
            <a:srgbClr val="C00000">
              <a:alpha val="22000"/>
            </a:srgbClr>
          </a:solidFill>
          <a:effectLst>
            <a:glow>
              <a:schemeClr val="accent1">
                <a:alpha val="40000"/>
              </a:schemeClr>
            </a:glow>
            <a:outerShdw dist="17961" dir="2700000" algn="ctr" rotWithShape="0">
              <a:schemeClr val="bg2"/>
            </a:outerShdw>
            <a:softEdge rad="101600"/>
          </a:effectLst>
        </p:spPr>
        <p:txBody>
          <a:bodyPr/>
          <a:lstStyle/>
          <a:p>
            <a:r>
              <a:rPr lang="en-US" b="1">
                <a:latin typeface="Aptos" panose="020B0004020202020204" pitchFamily="34" charset="0"/>
                <a:ea typeface="ADLaM Display" panose="02010000000000000000" pitchFamily="2" charset="0"/>
                <a:cs typeface="ADLaM Display" panose="02010000000000000000" pitchFamily="2" charset="0"/>
              </a:rPr>
              <a:t>TradeGuard: SQL-Based Detection of Market Abuses</a:t>
            </a:r>
          </a:p>
        </p:txBody>
      </p:sp>
      <p:sp>
        <p:nvSpPr>
          <p:cNvPr id="34832" name="Rectangle 16"/>
          <p:cNvSpPr>
            <a:spLocks noGrp="1" noChangeArrowheads="1"/>
          </p:cNvSpPr>
          <p:nvPr>
            <p:ph type="subTitle" idx="1"/>
          </p:nvPr>
        </p:nvSpPr>
        <p:spPr>
          <a:xfrm>
            <a:off x="8256240" y="6165304"/>
            <a:ext cx="3801709" cy="432048"/>
          </a:xfrm>
          <a:noFill/>
          <a:ln/>
        </p:spPr>
        <p:txBody>
          <a:bodyPr/>
          <a:lstStyle/>
          <a:p>
            <a:pPr algn="ctr">
              <a:spcBef>
                <a:spcPct val="0"/>
              </a:spcBef>
            </a:pPr>
            <a:r>
              <a:rPr lang="en-US" b="1">
                <a:latin typeface="Georgia Pro Light" panose="02040302050405020303" pitchFamily="18" charset="0"/>
              </a:rPr>
              <a:t>Presented by Sourav Pattanayak</a:t>
            </a:r>
          </a:p>
          <a:p>
            <a:pPr>
              <a:spcBef>
                <a:spcPct val="0"/>
              </a:spcBef>
            </a:pPr>
            <a:endParaRPr lang="ru-RU"/>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19336" y="2481920"/>
            <a:ext cx="11089232" cy="576064"/>
          </a:xfrm>
        </p:spPr>
        <p:txBody>
          <a:bodyPr wrap="square" anchor="t">
            <a:noAutofit/>
          </a:bodyPr>
          <a:lstStyle/>
          <a:p>
            <a:pPr algn="ctr">
              <a:lnSpc>
                <a:spcPct val="90000"/>
              </a:lnSpc>
              <a:buFont typeface="Wingdings" panose="05000000000000000000" pitchFamily="2" charset="2"/>
              <a:buChar char="Ø"/>
            </a:pPr>
            <a:r>
              <a:rPr lang="en-US" sz="3600" b="1">
                <a:latin typeface="AngsanaUPC" panose="020B0502040204020203" pitchFamily="18" charset="-34"/>
                <a:cs typeface="AngsanaUPC" panose="020B0502040204020203" pitchFamily="18" charset="-34"/>
              </a:rPr>
              <a:t>Find Users Who Made More Than one Regulatory Enquiries in a single month.</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4007768" y="1844824"/>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Question-4</a:t>
            </a:r>
            <a:endParaRPr lang="uk-UA" sz="3600" b="1" kern="0"/>
          </a:p>
        </p:txBody>
      </p:sp>
      <p:pic>
        <p:nvPicPr>
          <p:cNvPr id="5" name="Picture 4" descr="A computer screen shot of a program&#10;&#10;Description automatically generated">
            <a:extLst>
              <a:ext uri="{FF2B5EF4-FFF2-40B4-BE49-F238E27FC236}">
                <a16:creationId xmlns:a16="http://schemas.microsoft.com/office/drawing/2014/main" id="{EE7F5909-BA6B-3DE0-7359-3373432307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288" y="3180409"/>
            <a:ext cx="5615063" cy="3490755"/>
          </a:xfrm>
          <a:prstGeom prst="rect">
            <a:avLst/>
          </a:prstGeom>
        </p:spPr>
      </p:pic>
      <p:pic>
        <p:nvPicPr>
          <p:cNvPr id="8" name="Picture 7" descr="A screenshot of a calendar&#10;&#10;Description automatically generated">
            <a:extLst>
              <a:ext uri="{FF2B5EF4-FFF2-40B4-BE49-F238E27FC236}">
                <a16:creationId xmlns:a16="http://schemas.microsoft.com/office/drawing/2014/main" id="{2BD8109E-B79E-D070-766B-12FC1002B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168" y="4322353"/>
            <a:ext cx="4363623" cy="2318115"/>
          </a:xfrm>
          <a:prstGeom prst="rect">
            <a:avLst/>
          </a:prstGeom>
          <a:effectLst>
            <a:glow rad="63500">
              <a:schemeClr val="accent1">
                <a:satMod val="175000"/>
                <a:alpha val="40000"/>
              </a:schemeClr>
            </a:glow>
            <a:softEdge rad="12700"/>
          </a:effectLst>
        </p:spPr>
      </p:pic>
    </p:spTree>
    <p:extLst>
      <p:ext uri="{BB962C8B-B14F-4D97-AF65-F5344CB8AC3E}">
        <p14:creationId xmlns:p14="http://schemas.microsoft.com/office/powerpoint/2010/main" val="570085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69772" y="2359495"/>
            <a:ext cx="11852455" cy="1069505"/>
          </a:xfrm>
        </p:spPr>
        <p:txBody>
          <a:bodyPr wrap="square" anchor="t">
            <a:noAutofit/>
          </a:bodyPr>
          <a:lstStyle/>
          <a:p>
            <a:pPr>
              <a:lnSpc>
                <a:spcPct val="90000"/>
              </a:lnSpc>
              <a:buFont typeface="Wingdings" panose="05000000000000000000" pitchFamily="2" charset="2"/>
              <a:buChar char="Ø"/>
            </a:pPr>
            <a:r>
              <a:rPr lang="en-US" sz="3600" b="1">
                <a:latin typeface="AngsanaUPC" panose="020B0502040204020203" pitchFamily="18" charset="-34"/>
                <a:cs typeface="AngsanaUPC" panose="020B0502040204020203" pitchFamily="18" charset="-34"/>
              </a:rPr>
              <a:t>Write a SQL query to retrieve a list of users who have both conducted a transaction and made a corresponding enquiry having regulatory volume greater than 9000.</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4007768" y="1783431"/>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Question-5</a:t>
            </a:r>
            <a:endParaRPr lang="uk-UA" sz="3600" b="1" kern="0"/>
          </a:p>
        </p:txBody>
      </p:sp>
      <p:pic>
        <p:nvPicPr>
          <p:cNvPr id="4" name="Picture 3" descr="A screen shot of a computer program&#10;&#10;Description automatically generated">
            <a:extLst>
              <a:ext uri="{FF2B5EF4-FFF2-40B4-BE49-F238E27FC236}">
                <a16:creationId xmlns:a16="http://schemas.microsoft.com/office/drawing/2014/main" id="{6B7CBEB8-B793-69BF-57D9-EDDBFF7A1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209" y="3598957"/>
            <a:ext cx="5779646" cy="300642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A9DF85F-1738-6731-19BC-C50C1E0AD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368" y="4210112"/>
            <a:ext cx="1800200" cy="2395265"/>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44701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69772" y="2359495"/>
            <a:ext cx="11852455" cy="709465"/>
          </a:xfrm>
        </p:spPr>
        <p:txBody>
          <a:bodyPr wrap="square" anchor="t">
            <a:noAutofit/>
          </a:bodyPr>
          <a:lstStyle/>
          <a:p>
            <a:pPr>
              <a:lnSpc>
                <a:spcPct val="90000"/>
              </a:lnSpc>
              <a:buFont typeface="Wingdings" panose="05000000000000000000" pitchFamily="2" charset="2"/>
              <a:buChar char="Ø"/>
            </a:pPr>
            <a:r>
              <a:rPr lang="en-US" sz="3600" b="1">
                <a:latin typeface="AngsanaUPC" panose="020B0502040204020203" pitchFamily="18" charset="-34"/>
                <a:cs typeface="AngsanaUPC" panose="020B0502040204020203" pitchFamily="18" charset="-34"/>
              </a:rPr>
              <a:t>Find the total volume of orders for each stock with a corresponding regulatory enquiry.</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4007768" y="1783431"/>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Question-6</a:t>
            </a:r>
            <a:endParaRPr lang="uk-UA" sz="3600" b="1" kern="0"/>
          </a:p>
        </p:txBody>
      </p:sp>
      <p:pic>
        <p:nvPicPr>
          <p:cNvPr id="8" name="Picture 7" descr="A screen shot of a computer program&#10;&#10;Description automatically generated">
            <a:extLst>
              <a:ext uri="{FF2B5EF4-FFF2-40B4-BE49-F238E27FC236}">
                <a16:creationId xmlns:a16="http://schemas.microsoft.com/office/drawing/2014/main" id="{93464D31-8F01-80B3-9325-A372A50DAF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3140968"/>
            <a:ext cx="6209147" cy="345638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241CB03-9C4D-4CBB-6740-B459F3449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5738" y="4231208"/>
            <a:ext cx="4573005" cy="2413947"/>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659574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7481E2-4F02-3F7B-111F-AF413B140A3D}"/>
              </a:ext>
            </a:extLst>
          </p:cNvPr>
          <p:cNvSpPr>
            <a:spLocks noGrp="1"/>
          </p:cNvSpPr>
          <p:nvPr>
            <p:ph type="title"/>
          </p:nvPr>
        </p:nvSpPr>
        <p:spPr>
          <a:xfrm>
            <a:off x="575733" y="2775034"/>
            <a:ext cx="11040533" cy="938212"/>
          </a:xfrm>
        </p:spPr>
        <p:txBody>
          <a:bodyPr/>
          <a:lstStyle/>
          <a:p>
            <a:pPr algn="ctr"/>
            <a:r>
              <a:rPr lang="en-US" sz="4400" b="1"/>
              <a:t>Queries with intermediate Complexity</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A899F84D-8053-DC28-ED51-01D44F7A2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824" y="4079180"/>
            <a:ext cx="2539682" cy="2539682"/>
          </a:xfrm>
          <a:prstGeom prst="rect">
            <a:avLst/>
          </a:prstGeom>
          <a:solidFill>
            <a:schemeClr val="bg1"/>
          </a:solidFill>
          <a:effectLst>
            <a:glow rad="127000">
              <a:schemeClr val="bg1"/>
            </a:glow>
          </a:effectLst>
        </p:spPr>
      </p:pic>
    </p:spTree>
    <p:extLst>
      <p:ext uri="{BB962C8B-B14F-4D97-AF65-F5344CB8AC3E}">
        <p14:creationId xmlns:p14="http://schemas.microsoft.com/office/powerpoint/2010/main" val="236673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323452" y="941039"/>
            <a:ext cx="11852455" cy="687761"/>
          </a:xfrm>
        </p:spPr>
        <p:txBody>
          <a:bodyPr wrap="square" anchor="t">
            <a:noAutofit/>
          </a:bodyPr>
          <a:lstStyle/>
          <a:p>
            <a:pPr>
              <a:lnSpc>
                <a:spcPct val="90000"/>
              </a:lnSpc>
              <a:buFont typeface="Wingdings" panose="05000000000000000000" pitchFamily="2" charset="2"/>
              <a:buChar char="Ø"/>
            </a:pPr>
            <a:r>
              <a:rPr lang="en-US" sz="2600" b="1">
                <a:latin typeface="AngsanaUPC" panose="020B0502040204020203" pitchFamily="18" charset="-34"/>
                <a:cs typeface="AngsanaUPC" panose="020B0502040204020203" pitchFamily="18" charset="-34"/>
              </a:rPr>
              <a:t>Which are the top 5 stocks with the highest positive price difference in average transaction prices between two consecutive months? Provide the stock names, the two consecutive months, and the corresponding price difference.</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Question-7</a:t>
            </a:r>
            <a:endParaRPr lang="uk-UA" sz="3600" b="1" kern="0"/>
          </a:p>
        </p:txBody>
      </p:sp>
      <p:pic>
        <p:nvPicPr>
          <p:cNvPr id="6" name="Picture 5" descr="A screenshot of a computer&#10;&#10;Description automatically generated">
            <a:extLst>
              <a:ext uri="{FF2B5EF4-FFF2-40B4-BE49-F238E27FC236}">
                <a16:creationId xmlns:a16="http://schemas.microsoft.com/office/drawing/2014/main" id="{2DB6E226-22A3-A2E0-3003-5B8AFAE1D1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344" y="1722512"/>
            <a:ext cx="7272808" cy="493860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3A22058-BCAE-1C20-03E1-37396C81C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60" y="3140968"/>
            <a:ext cx="4464496" cy="165618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606234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48201" y="941039"/>
            <a:ext cx="11852455" cy="781473"/>
          </a:xfrm>
        </p:spPr>
        <p:txBody>
          <a:bodyPr wrap="square" anchor="t">
            <a:noAutofit/>
          </a:bodyPr>
          <a:lstStyle/>
          <a:p>
            <a:pPr algn="ctr">
              <a:lnSpc>
                <a:spcPct val="90000"/>
              </a:lnSpc>
              <a:buFont typeface="Wingdings" panose="05000000000000000000" pitchFamily="2" charset="2"/>
              <a:buChar char="Ø"/>
            </a:pPr>
            <a:r>
              <a:rPr lang="en-US" sz="3600" b="1">
                <a:latin typeface="AngsanaUPC" panose="020B0502040204020203" pitchFamily="18" charset="-34"/>
                <a:cs typeface="AngsanaUPC" panose="020B0502040204020203" pitchFamily="18" charset="-34"/>
              </a:rPr>
              <a:t>Give a count of the different Price Ranges for Each Stock.</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Question-8</a:t>
            </a:r>
            <a:endParaRPr lang="uk-UA" sz="3600" b="1" kern="0"/>
          </a:p>
        </p:txBody>
      </p:sp>
      <p:pic>
        <p:nvPicPr>
          <p:cNvPr id="4" name="Picture 3" descr="A screenshot of a computer program&#10;&#10;Description automatically generated">
            <a:extLst>
              <a:ext uri="{FF2B5EF4-FFF2-40B4-BE49-F238E27FC236}">
                <a16:creationId xmlns:a16="http://schemas.microsoft.com/office/drawing/2014/main" id="{90214CF6-145C-C648-07A1-19D21A0A1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343" y="1916832"/>
            <a:ext cx="6553337" cy="4133327"/>
          </a:xfrm>
          <a:prstGeom prst="rect">
            <a:avLst/>
          </a:prstGeom>
        </p:spPr>
      </p:pic>
      <p:pic>
        <p:nvPicPr>
          <p:cNvPr id="7" name="Picture 6" descr="A screenshot of a table&#10;&#10;Description automatically generated">
            <a:extLst>
              <a:ext uri="{FF2B5EF4-FFF2-40B4-BE49-F238E27FC236}">
                <a16:creationId xmlns:a16="http://schemas.microsoft.com/office/drawing/2014/main" id="{1BA899D1-E4C1-8B65-205E-37905110E4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121" y="4077072"/>
            <a:ext cx="4824536" cy="2576888"/>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510020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48201" y="941039"/>
            <a:ext cx="11852455" cy="781473"/>
          </a:xfrm>
        </p:spPr>
        <p:txBody>
          <a:bodyPr wrap="square" anchor="t">
            <a:noAutofit/>
          </a:bodyPr>
          <a:lstStyle/>
          <a:p>
            <a:pPr>
              <a:lnSpc>
                <a:spcPct val="90000"/>
              </a:lnSpc>
              <a:buFont typeface="Wingdings" panose="05000000000000000000" pitchFamily="2" charset="2"/>
              <a:buChar char="Ø"/>
            </a:pPr>
            <a:r>
              <a:rPr lang="en-US" b="1">
                <a:latin typeface="AngsanaUPC" panose="020B0502040204020203" pitchFamily="18" charset="-34"/>
                <a:cs typeface="AngsanaUPC" panose="020B0502040204020203" pitchFamily="18" charset="-34"/>
              </a:rPr>
              <a:t>Detect users who have experienced more than three significant fluctuations in enquiry prices. A significant fluctuation is defined as a change in price that exceeds 10 units  compared to the previous enquiry price.</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Question-9</a:t>
            </a:r>
            <a:endParaRPr lang="uk-UA" sz="3600" b="1" kern="0"/>
          </a:p>
        </p:txBody>
      </p:sp>
      <p:pic>
        <p:nvPicPr>
          <p:cNvPr id="5" name="Picture 4" descr="A screen shot of a computer program&#10;&#10;Description automatically generated">
            <a:extLst>
              <a:ext uri="{FF2B5EF4-FFF2-40B4-BE49-F238E27FC236}">
                <a16:creationId xmlns:a16="http://schemas.microsoft.com/office/drawing/2014/main" id="{D5AA8B7E-8E0B-3379-2905-C13FD7E6E6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34" y="1996624"/>
            <a:ext cx="7030286" cy="392033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7DBF676-67C3-7F1F-10E3-52A111A89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168" y="3429000"/>
            <a:ext cx="4371055" cy="324626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012597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48201" y="941039"/>
            <a:ext cx="11852455" cy="781473"/>
          </a:xfrm>
        </p:spPr>
        <p:txBody>
          <a:bodyPr wrap="square" anchor="t">
            <a:noAutofit/>
          </a:bodyPr>
          <a:lstStyle/>
          <a:p>
            <a:pPr>
              <a:lnSpc>
                <a:spcPct val="90000"/>
              </a:lnSpc>
              <a:buFont typeface="Wingdings" panose="05000000000000000000" pitchFamily="2" charset="2"/>
              <a:buChar char="Ø"/>
            </a:pPr>
            <a:r>
              <a:rPr lang="en-US" b="1">
                <a:latin typeface="AngsanaUPC" panose="020B0502040204020203" pitchFamily="18" charset="-34"/>
                <a:cs typeface="AngsanaUPC" panose="020B0502040204020203" pitchFamily="18" charset="-34"/>
              </a:rPr>
              <a:t>Write a query to find the top 5 entities with the highest average order volume, excluding any extreme values. Calculate the average order volume for each entity, rounding the result to two decimal places.</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Question-10</a:t>
            </a:r>
            <a:endParaRPr lang="uk-UA" sz="3600" b="1" kern="0"/>
          </a:p>
        </p:txBody>
      </p:sp>
      <p:pic>
        <p:nvPicPr>
          <p:cNvPr id="4" name="Picture 3" descr="A screenshot of a computer&#10;&#10;Description automatically generated">
            <a:extLst>
              <a:ext uri="{FF2B5EF4-FFF2-40B4-BE49-F238E27FC236}">
                <a16:creationId xmlns:a16="http://schemas.microsoft.com/office/drawing/2014/main" id="{D098A619-019E-606C-AB1C-C01D4FD1DB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10" y="1835137"/>
            <a:ext cx="6677678" cy="472029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00F8132-7952-98A6-918B-C1D99E217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9852" y="3028111"/>
            <a:ext cx="5011149" cy="2107378"/>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25250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58546" y="981901"/>
            <a:ext cx="11852455" cy="576065"/>
          </a:xfrm>
        </p:spPr>
        <p:txBody>
          <a:bodyPr wrap="square" anchor="t">
            <a:noAutofit/>
          </a:bodyPr>
          <a:lstStyle/>
          <a:p>
            <a:pPr>
              <a:lnSpc>
                <a:spcPct val="90000"/>
              </a:lnSpc>
              <a:buFont typeface="Wingdings" panose="05000000000000000000" pitchFamily="2" charset="2"/>
              <a:buChar char="Ø"/>
            </a:pPr>
            <a:r>
              <a:rPr lang="en-US" sz="3600" b="1">
                <a:latin typeface="AngsanaUPC" panose="020B0502040204020203" pitchFamily="18" charset="-34"/>
                <a:cs typeface="AngsanaUPC" panose="020B0502040204020203" pitchFamily="18" charset="-34"/>
              </a:rPr>
              <a:t>Identify the Stock with the Maximum Percentage Increase in Price Over a Year.</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Question-11</a:t>
            </a:r>
            <a:endParaRPr lang="uk-UA" sz="3600" b="1" kern="0"/>
          </a:p>
        </p:txBody>
      </p:sp>
      <p:pic>
        <p:nvPicPr>
          <p:cNvPr id="5" name="Picture 4" descr="A screenshot of a computer program&#10;&#10;Description automatically generated">
            <a:extLst>
              <a:ext uri="{FF2B5EF4-FFF2-40B4-BE49-F238E27FC236}">
                <a16:creationId xmlns:a16="http://schemas.microsoft.com/office/drawing/2014/main" id="{FAB3E027-5464-98D6-3432-EA7DF9AAD4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999" y="1628800"/>
            <a:ext cx="6635081" cy="504056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731700E-9347-E0A0-2F01-AF95056DC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2894" y="2996952"/>
            <a:ext cx="5018107" cy="144016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683382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58546" y="981901"/>
            <a:ext cx="11852455" cy="934931"/>
          </a:xfrm>
        </p:spPr>
        <p:txBody>
          <a:bodyPr wrap="square" anchor="t">
            <a:noAutofit/>
          </a:bodyPr>
          <a:lstStyle/>
          <a:p>
            <a:pPr>
              <a:lnSpc>
                <a:spcPct val="90000"/>
              </a:lnSpc>
              <a:buFont typeface="Wingdings" panose="05000000000000000000" pitchFamily="2" charset="2"/>
              <a:buChar char="Ø"/>
            </a:pPr>
            <a:r>
              <a:rPr lang="en-US" sz="3600" b="1">
                <a:latin typeface="AngsanaUPC" panose="020B0502040204020203" pitchFamily="18" charset="-34"/>
                <a:cs typeface="AngsanaUPC" panose="020B0502040204020203" pitchFamily="18" charset="-34"/>
              </a:rPr>
              <a:t>Find Stocks with a Price Drop of More Than 90% Compared to the Previous Transaction.</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Question-12</a:t>
            </a:r>
            <a:endParaRPr lang="uk-UA" sz="3600" b="1" kern="0"/>
          </a:p>
        </p:txBody>
      </p:sp>
      <p:pic>
        <p:nvPicPr>
          <p:cNvPr id="4" name="Picture 3" descr="A screen shot of a computer&#10;&#10;Description automatically generated">
            <a:extLst>
              <a:ext uri="{FF2B5EF4-FFF2-40B4-BE49-F238E27FC236}">
                <a16:creationId xmlns:a16="http://schemas.microsoft.com/office/drawing/2014/main" id="{7AE602D4-4095-B04E-E5DE-F6933A7F62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80" y="2167795"/>
            <a:ext cx="6729542" cy="435613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8140C7F-F4D5-73B6-86D0-3D83D1B81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112" y="4292385"/>
            <a:ext cx="4906889" cy="2446852"/>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947565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722822" y="1484784"/>
            <a:ext cx="4656088" cy="938212"/>
          </a:xfrm>
          <a:solidFill>
            <a:srgbClr val="C00000"/>
          </a:solidFill>
          <a:effectLst>
            <a:glow rad="63500">
              <a:srgbClr val="FF0000">
                <a:alpha val="39000"/>
              </a:srgbClr>
            </a:glow>
            <a:softEdge rad="38100"/>
          </a:effectLst>
        </p:spPr>
        <p:txBody>
          <a:bodyPr wrap="square" anchor="ctr">
            <a:normAutofit/>
          </a:bodyPr>
          <a:lstStyle/>
          <a:p>
            <a:pPr algn="l"/>
            <a:r>
              <a:rPr lang="en-US" sz="3600" b="1"/>
              <a:t>Table of Contents</a:t>
            </a:r>
            <a:endParaRPr lang="uk-UA" sz="3600" b="1"/>
          </a:p>
        </p:txBody>
      </p:sp>
      <p:pic>
        <p:nvPicPr>
          <p:cNvPr id="2" name="Picture 1" descr="A person pointing at a graph&#10;&#10;Description automatically generated">
            <a:extLst>
              <a:ext uri="{FF2B5EF4-FFF2-40B4-BE49-F238E27FC236}">
                <a16:creationId xmlns:a16="http://schemas.microsoft.com/office/drawing/2014/main" id="{B1E05512-3CAC-2711-E1A8-3743FDF0055F}"/>
              </a:ext>
            </a:extLst>
          </p:cNvPr>
          <p:cNvPicPr>
            <a:picLocks noChangeAspect="1"/>
          </p:cNvPicPr>
          <p:nvPr/>
        </p:nvPicPr>
        <p:blipFill>
          <a:blip r:embed="rId2"/>
          <a:stretch>
            <a:fillRect/>
          </a:stretch>
        </p:blipFill>
        <p:spPr>
          <a:xfrm>
            <a:off x="719667" y="2649274"/>
            <a:ext cx="5418667" cy="3793066"/>
          </a:xfrm>
          <a:prstGeom prst="rect">
            <a:avLst/>
          </a:prstGeom>
          <a:noFill/>
          <a:effectLst>
            <a:softEdge rad="38100"/>
          </a:effectLst>
        </p:spPr>
      </p:pic>
      <p:sp>
        <p:nvSpPr>
          <p:cNvPr id="36867" name="Rectangle 3"/>
          <p:cNvSpPr>
            <a:spLocks noGrp="1" noChangeArrowheads="1"/>
          </p:cNvSpPr>
          <p:nvPr>
            <p:ph sz="half" idx="2"/>
          </p:nvPr>
        </p:nvSpPr>
        <p:spPr>
          <a:xfrm>
            <a:off x="6341533" y="2565401"/>
            <a:ext cx="5418667" cy="3960813"/>
          </a:xfrm>
        </p:spPr>
        <p:txBody>
          <a:bodyPr wrap="square" anchor="t">
            <a:normAutofit/>
          </a:bodyPr>
          <a:lstStyle/>
          <a:p>
            <a:pPr>
              <a:lnSpc>
                <a:spcPct val="90000"/>
              </a:lnSpc>
            </a:pPr>
            <a:r>
              <a:rPr lang="en-US" altLang="ko-KR" sz="2600"/>
              <a:t>Introduction to Market Abuse</a:t>
            </a:r>
          </a:p>
          <a:p>
            <a:pPr>
              <a:lnSpc>
                <a:spcPct val="90000"/>
              </a:lnSpc>
            </a:pPr>
            <a:r>
              <a:rPr lang="en-US" altLang="ko-KR" sz="2600"/>
              <a:t>Common Market Abuse Types</a:t>
            </a:r>
          </a:p>
          <a:p>
            <a:pPr>
              <a:lnSpc>
                <a:spcPct val="90000"/>
              </a:lnSpc>
            </a:pPr>
            <a:r>
              <a:rPr lang="en-IN" sz="2600"/>
              <a:t>The Analyst's Challenge</a:t>
            </a:r>
          </a:p>
          <a:p>
            <a:pPr>
              <a:lnSpc>
                <a:spcPct val="90000"/>
              </a:lnSpc>
            </a:pPr>
            <a:r>
              <a:rPr lang="en-IN" sz="2600"/>
              <a:t>The Datasets</a:t>
            </a:r>
          </a:p>
          <a:p>
            <a:pPr>
              <a:lnSpc>
                <a:spcPct val="90000"/>
              </a:lnSpc>
            </a:pPr>
            <a:r>
              <a:rPr lang="en-IN" sz="2600"/>
              <a:t>Business Questions</a:t>
            </a:r>
          </a:p>
          <a:p>
            <a:pPr>
              <a:lnSpc>
                <a:spcPct val="90000"/>
              </a:lnSpc>
            </a:pPr>
            <a:r>
              <a:rPr lang="en-IN" sz="2600"/>
              <a:t>Key Findings</a:t>
            </a:r>
          </a:p>
          <a:p>
            <a:pPr>
              <a:lnSpc>
                <a:spcPct val="90000"/>
              </a:lnSpc>
            </a:pPr>
            <a:r>
              <a:rPr lang="en-IN" sz="2600"/>
              <a:t>Conclusion and Recommendations</a:t>
            </a:r>
          </a:p>
          <a:p>
            <a:pPr>
              <a:lnSpc>
                <a:spcPct val="90000"/>
              </a:lnSpc>
            </a:pPr>
            <a:r>
              <a:rPr lang="en-IN" sz="2600"/>
              <a:t>Future Work</a:t>
            </a:r>
            <a:endParaRPr lang="uk-UA" sz="2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58546" y="981901"/>
            <a:ext cx="11852455" cy="934931"/>
          </a:xfrm>
        </p:spPr>
        <p:txBody>
          <a:bodyPr wrap="square" anchor="t">
            <a:noAutofit/>
          </a:bodyPr>
          <a:lstStyle/>
          <a:p>
            <a:pPr>
              <a:lnSpc>
                <a:spcPct val="90000"/>
              </a:lnSpc>
              <a:buFont typeface="Wingdings" panose="05000000000000000000" pitchFamily="2" charset="2"/>
              <a:buChar char="Ø"/>
            </a:pPr>
            <a:r>
              <a:rPr lang="en-US" sz="3600" b="1">
                <a:latin typeface="AngsanaUPC" panose="020B0502040204020203" pitchFamily="18" charset="-34"/>
                <a:cs typeface="AngsanaUPC" panose="020B0502040204020203" pitchFamily="18" charset="-34"/>
              </a:rPr>
              <a:t>Retrieve Orders with Manipulated Prices Higher Than the Average Manipulated Price for Each Stock.</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Question-13</a:t>
            </a:r>
            <a:endParaRPr lang="uk-UA" sz="3600" b="1" kern="0"/>
          </a:p>
        </p:txBody>
      </p:sp>
      <p:pic>
        <p:nvPicPr>
          <p:cNvPr id="5" name="Picture 4" descr="A screen shot of a computer program&#10;&#10;Description automatically generated">
            <a:extLst>
              <a:ext uri="{FF2B5EF4-FFF2-40B4-BE49-F238E27FC236}">
                <a16:creationId xmlns:a16="http://schemas.microsoft.com/office/drawing/2014/main" id="{4EC0C17C-1ACF-ECDA-5419-01731B007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402" y="2068735"/>
            <a:ext cx="6563073" cy="380662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79B420D-5D06-5257-7E7C-EC41A1417A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368" y="3717033"/>
            <a:ext cx="4868101" cy="292086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757337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84853" y="933668"/>
            <a:ext cx="11852455" cy="983164"/>
          </a:xfrm>
        </p:spPr>
        <p:txBody>
          <a:bodyPr wrap="square" anchor="t">
            <a:noAutofit/>
          </a:bodyPr>
          <a:lstStyle/>
          <a:p>
            <a:pPr>
              <a:lnSpc>
                <a:spcPct val="90000"/>
              </a:lnSpc>
              <a:buFont typeface="Wingdings" panose="05000000000000000000" pitchFamily="2" charset="2"/>
              <a:buChar char="Ø"/>
            </a:pPr>
            <a:r>
              <a:rPr lang="en-US" sz="3400" b="1">
                <a:latin typeface="AngsanaUPC" panose="020B0502040204020203" pitchFamily="18" charset="-34"/>
                <a:cs typeface="AngsanaUPC" panose="020B0502040204020203" pitchFamily="18" charset="-34"/>
              </a:rPr>
              <a:t>Find the stocks with the top 5 highest percentages of total transactions and their corresponding percentages.</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Question-14</a:t>
            </a:r>
            <a:endParaRPr lang="uk-UA" sz="3600" b="1" kern="0"/>
          </a:p>
        </p:txBody>
      </p:sp>
      <p:pic>
        <p:nvPicPr>
          <p:cNvPr id="4" name="Picture 3" descr="A screenshot of a computer program&#10;&#10;Description automatically generated">
            <a:extLst>
              <a:ext uri="{FF2B5EF4-FFF2-40B4-BE49-F238E27FC236}">
                <a16:creationId xmlns:a16="http://schemas.microsoft.com/office/drawing/2014/main" id="{3E5FFA70-DA7C-75F0-829E-8C78C679B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959" y="2132856"/>
            <a:ext cx="6991267" cy="459340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EE94076-E015-924E-925A-FA419EDA0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910" y="3349436"/>
            <a:ext cx="4642131" cy="216024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194398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84853" y="933668"/>
            <a:ext cx="11852455" cy="911156"/>
          </a:xfrm>
        </p:spPr>
        <p:txBody>
          <a:bodyPr wrap="square" anchor="t">
            <a:noAutofit/>
          </a:bodyPr>
          <a:lstStyle/>
          <a:p>
            <a:pPr>
              <a:lnSpc>
                <a:spcPct val="90000"/>
              </a:lnSpc>
              <a:buFont typeface="Wingdings" panose="05000000000000000000" pitchFamily="2" charset="2"/>
              <a:buChar char="Ø"/>
            </a:pPr>
            <a:r>
              <a:rPr lang="en-US" sz="3400" b="1">
                <a:latin typeface="AngsanaUPC" panose="020B0502040204020203" pitchFamily="18" charset="-34"/>
                <a:cs typeface="AngsanaUPC" panose="020B0502040204020203" pitchFamily="18" charset="-34"/>
              </a:rPr>
              <a:t>Determine the top 3 Most Common market manipulation Type and Its Average Price for Each Stock.</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Question-15</a:t>
            </a:r>
            <a:endParaRPr lang="uk-UA" sz="3600" b="1" kern="0"/>
          </a:p>
        </p:txBody>
      </p:sp>
      <p:pic>
        <p:nvPicPr>
          <p:cNvPr id="5" name="Picture 4" descr="A screenshot of a computer program&#10;&#10;Description automatically generated">
            <a:extLst>
              <a:ext uri="{FF2B5EF4-FFF2-40B4-BE49-F238E27FC236}">
                <a16:creationId xmlns:a16="http://schemas.microsoft.com/office/drawing/2014/main" id="{5C53C66A-3385-419F-606A-080EE361FD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155" y="2411694"/>
            <a:ext cx="6993161" cy="410445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F4A10CC-02C9-828E-444B-CD279DD7A5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136" y="3429000"/>
            <a:ext cx="4717172" cy="180020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060021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7481E2-4F02-3F7B-111F-AF413B140A3D}"/>
              </a:ext>
            </a:extLst>
          </p:cNvPr>
          <p:cNvSpPr>
            <a:spLocks noGrp="1"/>
          </p:cNvSpPr>
          <p:nvPr>
            <p:ph type="title"/>
          </p:nvPr>
        </p:nvSpPr>
        <p:spPr>
          <a:xfrm>
            <a:off x="575733" y="2775034"/>
            <a:ext cx="11040533" cy="938212"/>
          </a:xfrm>
        </p:spPr>
        <p:txBody>
          <a:bodyPr/>
          <a:lstStyle/>
          <a:p>
            <a:pPr algn="ctr"/>
            <a:r>
              <a:rPr lang="en-US" sz="4400" b="1"/>
              <a:t>Queries with Advanced Complexity</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A899F84D-8053-DC28-ED51-01D44F7A2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824" y="4079180"/>
            <a:ext cx="2539682" cy="2539682"/>
          </a:xfrm>
          <a:prstGeom prst="rect">
            <a:avLst/>
          </a:prstGeom>
          <a:solidFill>
            <a:schemeClr val="bg1"/>
          </a:solidFill>
          <a:effectLst>
            <a:glow rad="127000">
              <a:schemeClr val="bg1"/>
            </a:glow>
          </a:effectLst>
        </p:spPr>
      </p:pic>
    </p:spTree>
    <p:extLst>
      <p:ext uri="{BB962C8B-B14F-4D97-AF65-F5344CB8AC3E}">
        <p14:creationId xmlns:p14="http://schemas.microsoft.com/office/powerpoint/2010/main" val="2703370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84853" y="933668"/>
            <a:ext cx="11852455" cy="781473"/>
          </a:xfrm>
        </p:spPr>
        <p:txBody>
          <a:bodyPr wrap="square" anchor="t">
            <a:noAutofit/>
          </a:bodyPr>
          <a:lstStyle/>
          <a:p>
            <a:pPr>
              <a:lnSpc>
                <a:spcPct val="90000"/>
              </a:lnSpc>
              <a:buFont typeface="Wingdings" panose="05000000000000000000" pitchFamily="2" charset="2"/>
              <a:buChar char="Ø"/>
            </a:pPr>
            <a:r>
              <a:rPr lang="en-US" sz="3400" b="1">
                <a:latin typeface="AngsanaUPC" panose="020B0502040204020203" pitchFamily="18" charset="-34"/>
                <a:cs typeface="AngsanaUPC" panose="020B0502040204020203" pitchFamily="18" charset="-34"/>
              </a:rPr>
              <a:t>Calculate the Yearly original Price Increase and Identify Stocks with Over 500% Growth.</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Question-16</a:t>
            </a:r>
            <a:endParaRPr lang="uk-UA" sz="3600" b="1" kern="0"/>
          </a:p>
        </p:txBody>
      </p:sp>
      <p:pic>
        <p:nvPicPr>
          <p:cNvPr id="4" name="Picture 3" descr="A screenshot of a computer screen&#10;&#10;Description automatically generated">
            <a:extLst>
              <a:ext uri="{FF2B5EF4-FFF2-40B4-BE49-F238E27FC236}">
                <a16:creationId xmlns:a16="http://schemas.microsoft.com/office/drawing/2014/main" id="{B1BD86C8-F0D9-D1F0-CAA9-C7E74AA70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053" y="1556792"/>
            <a:ext cx="7813516" cy="4808784"/>
          </a:xfrm>
          <a:prstGeom prst="rect">
            <a:avLst/>
          </a:prstGeom>
        </p:spPr>
      </p:pic>
      <p:pic>
        <p:nvPicPr>
          <p:cNvPr id="7" name="Picture 6" descr="A screenshot of a data&#10;&#10;Description automatically generated">
            <a:extLst>
              <a:ext uri="{FF2B5EF4-FFF2-40B4-BE49-F238E27FC236}">
                <a16:creationId xmlns:a16="http://schemas.microsoft.com/office/drawing/2014/main" id="{88629B05-EE23-1E90-A74A-8F338B8DB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2906" y="3218386"/>
            <a:ext cx="3914402" cy="1849413"/>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13839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84853" y="933668"/>
            <a:ext cx="11852455" cy="781473"/>
          </a:xfrm>
        </p:spPr>
        <p:txBody>
          <a:bodyPr wrap="square" anchor="t">
            <a:noAutofit/>
          </a:bodyPr>
          <a:lstStyle/>
          <a:p>
            <a:pPr>
              <a:lnSpc>
                <a:spcPct val="90000"/>
              </a:lnSpc>
              <a:buFont typeface="Wingdings" panose="05000000000000000000" pitchFamily="2" charset="2"/>
              <a:buChar char="Ø"/>
            </a:pPr>
            <a:r>
              <a:rPr lang="en-US" sz="3400" b="1">
                <a:latin typeface="AngsanaUPC" panose="020B0502040204020203" pitchFamily="18" charset="-34"/>
                <a:cs typeface="AngsanaUPC" panose="020B0502040204020203" pitchFamily="18" charset="-34"/>
              </a:rPr>
              <a:t>Identify Users with Significant Price Fluctuations in Both Transaction and Enquiry Prices.</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Question-17</a:t>
            </a:r>
            <a:endParaRPr lang="uk-UA" sz="3600" b="1" kern="0"/>
          </a:p>
        </p:txBody>
      </p:sp>
      <p:pic>
        <p:nvPicPr>
          <p:cNvPr id="13" name="Picture 12" descr="A screenshot of a computer program&#10;&#10;Description automatically generated">
            <a:extLst>
              <a:ext uri="{FF2B5EF4-FFF2-40B4-BE49-F238E27FC236}">
                <a16:creationId xmlns:a16="http://schemas.microsoft.com/office/drawing/2014/main" id="{10725843-26FB-2105-8982-E83B019DB3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853" y="1484784"/>
            <a:ext cx="9223515" cy="5256584"/>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639D0FC9-C38A-6D7C-1148-5DBF22C5A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0416" y="2243490"/>
            <a:ext cx="1440160" cy="365247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303286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84853" y="933668"/>
            <a:ext cx="11852455" cy="983164"/>
          </a:xfrm>
        </p:spPr>
        <p:txBody>
          <a:bodyPr wrap="square" anchor="t">
            <a:noAutofit/>
          </a:bodyPr>
          <a:lstStyle/>
          <a:p>
            <a:pPr>
              <a:lnSpc>
                <a:spcPct val="90000"/>
              </a:lnSpc>
              <a:buFont typeface="Wingdings" panose="05000000000000000000" pitchFamily="2" charset="2"/>
              <a:buChar char="Ø"/>
            </a:pPr>
            <a:r>
              <a:rPr lang="en-US" sz="3400" b="1">
                <a:latin typeface="AngsanaUPC" panose="020B0502040204020203" pitchFamily="18" charset="-34"/>
                <a:cs typeface="AngsanaUPC" panose="020B0502040204020203" pitchFamily="18" charset="-34"/>
              </a:rPr>
              <a:t>Find the average manipulated prices for the top 3 stocks with the highest total manipulated volumes due to insider trading.</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Question-18</a:t>
            </a:r>
            <a:endParaRPr lang="uk-UA" sz="3600" b="1" kern="0"/>
          </a:p>
        </p:txBody>
      </p:sp>
      <p:pic>
        <p:nvPicPr>
          <p:cNvPr id="4" name="Picture 3" descr="A screenshot of a computer program&#10;&#10;Description automatically generated">
            <a:extLst>
              <a:ext uri="{FF2B5EF4-FFF2-40B4-BE49-F238E27FC236}">
                <a16:creationId xmlns:a16="http://schemas.microsoft.com/office/drawing/2014/main" id="{BA36DCBB-7A85-AF07-7DE4-13A68A715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275" y="1916832"/>
            <a:ext cx="8045965" cy="475252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414A008-09F1-0C2C-C2FA-0B4AE6E8F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0203" y="3429000"/>
            <a:ext cx="3657105" cy="149073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054657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84853" y="933668"/>
            <a:ext cx="11852455" cy="479108"/>
          </a:xfrm>
        </p:spPr>
        <p:txBody>
          <a:bodyPr wrap="square" anchor="t">
            <a:noAutofit/>
          </a:bodyPr>
          <a:lstStyle/>
          <a:p>
            <a:pPr>
              <a:lnSpc>
                <a:spcPct val="90000"/>
              </a:lnSpc>
              <a:buFont typeface="Wingdings" panose="05000000000000000000" pitchFamily="2" charset="2"/>
              <a:buChar char="Ø"/>
            </a:pPr>
            <a:r>
              <a:rPr lang="en-US" sz="3400" b="1">
                <a:latin typeface="AngsanaUPC" panose="020B0502040204020203" pitchFamily="18" charset="-34"/>
                <a:cs typeface="AngsanaUPC" panose="020B0502040204020203" pitchFamily="18" charset="-34"/>
              </a:rPr>
              <a:t>Identify The Top 10 Cross-Market Manipulation Patterns and Calculate Potential Gains.</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Question-19</a:t>
            </a:r>
            <a:endParaRPr lang="uk-UA" sz="3600" b="1" kern="0"/>
          </a:p>
        </p:txBody>
      </p:sp>
      <p:pic>
        <p:nvPicPr>
          <p:cNvPr id="5" name="Picture 4" descr="A screenshot of a computer program&#10;&#10;Description automatically generated">
            <a:extLst>
              <a:ext uri="{FF2B5EF4-FFF2-40B4-BE49-F238E27FC236}">
                <a16:creationId xmlns:a16="http://schemas.microsoft.com/office/drawing/2014/main" id="{375F24D3-0B62-E558-8CC1-F042ACDCB7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854" y="1484784"/>
            <a:ext cx="8287410" cy="525658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C938C39-4E3F-1D24-AB73-AA32FEBEC1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280" y="3403172"/>
            <a:ext cx="3390866" cy="158137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680856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84853" y="933668"/>
            <a:ext cx="11852455" cy="576064"/>
          </a:xfrm>
        </p:spPr>
        <p:txBody>
          <a:bodyPr wrap="square" anchor="t">
            <a:noAutofit/>
          </a:bodyPr>
          <a:lstStyle/>
          <a:p>
            <a:pPr>
              <a:lnSpc>
                <a:spcPct val="90000"/>
              </a:lnSpc>
              <a:buFont typeface="Wingdings" panose="05000000000000000000" pitchFamily="2" charset="2"/>
              <a:buChar char="Ø"/>
            </a:pPr>
            <a:r>
              <a:rPr lang="en-US" sz="3400" b="1">
                <a:latin typeface="AngsanaUPC" panose="020B0502040204020203" pitchFamily="18" charset="-34"/>
                <a:cs typeface="AngsanaUPC" panose="020B0502040204020203" pitchFamily="18" charset="-34"/>
              </a:rPr>
              <a:t>Find Stocks with High Volatility using  Manipulation and Enquiry Tables.</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Question-20</a:t>
            </a:r>
            <a:endParaRPr lang="uk-UA" sz="3600" b="1" kern="0"/>
          </a:p>
        </p:txBody>
      </p:sp>
      <p:pic>
        <p:nvPicPr>
          <p:cNvPr id="4" name="Picture 3" descr="A screenshot of a computer&#10;&#10;Description automatically generated">
            <a:extLst>
              <a:ext uri="{FF2B5EF4-FFF2-40B4-BE49-F238E27FC236}">
                <a16:creationId xmlns:a16="http://schemas.microsoft.com/office/drawing/2014/main" id="{37F7B668-8F8B-E9BD-377D-1E96A07B68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852" y="1556792"/>
            <a:ext cx="8143395" cy="518457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79DD4F5-F59D-B712-6127-AB99C7006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8135" y="2951167"/>
            <a:ext cx="3559173" cy="220191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610352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69772" y="910139"/>
            <a:ext cx="11852455" cy="971908"/>
          </a:xfrm>
        </p:spPr>
        <p:txBody>
          <a:bodyPr wrap="square" anchor="t">
            <a:noAutofit/>
          </a:bodyPr>
          <a:lstStyle/>
          <a:p>
            <a:pPr>
              <a:lnSpc>
                <a:spcPct val="90000"/>
              </a:lnSpc>
              <a:buFont typeface="Wingdings" panose="05000000000000000000" pitchFamily="2" charset="2"/>
              <a:buChar char="Ø"/>
            </a:pPr>
            <a:r>
              <a:rPr lang="en-US" sz="3400" b="1">
                <a:latin typeface="AngsanaUPC" panose="020B0502040204020203" pitchFamily="18" charset="-34"/>
                <a:cs typeface="AngsanaUPC" panose="020B0502040204020203" pitchFamily="18" charset="-34"/>
              </a:rPr>
              <a:t>Calculate the Monthly Average Price and Volume for Each Stock and Compare with Global Averages.</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Question-21</a:t>
            </a:r>
            <a:endParaRPr lang="uk-UA" sz="3600" b="1" kern="0"/>
          </a:p>
        </p:txBody>
      </p:sp>
      <p:pic>
        <p:nvPicPr>
          <p:cNvPr id="8" name="Picture 7" descr="A screenshot of a computer program&#10;&#10;Description automatically generated">
            <a:extLst>
              <a:ext uri="{FF2B5EF4-FFF2-40B4-BE49-F238E27FC236}">
                <a16:creationId xmlns:a16="http://schemas.microsoft.com/office/drawing/2014/main" id="{FD567C74-AFE8-6E4E-9B77-FB886BA372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001" y="1988840"/>
            <a:ext cx="6107023" cy="4765238"/>
          </a:xfrm>
          <a:prstGeom prst="rect">
            <a:avLst/>
          </a:prstGeom>
        </p:spPr>
      </p:pic>
      <p:pic>
        <p:nvPicPr>
          <p:cNvPr id="10" name="Picture 9" descr="A screenshot of a data&#10;&#10;Description automatically generated">
            <a:extLst>
              <a:ext uri="{FF2B5EF4-FFF2-40B4-BE49-F238E27FC236}">
                <a16:creationId xmlns:a16="http://schemas.microsoft.com/office/drawing/2014/main" id="{A149324C-2F4B-0671-F0ED-CC1E816B4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0" y="3429000"/>
            <a:ext cx="5581268" cy="1656185"/>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273524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479376" y="2511624"/>
            <a:ext cx="11568856" cy="4229743"/>
          </a:xfrm>
        </p:spPr>
        <p:txBody>
          <a:bodyPr wrap="square" anchor="t">
            <a:noAutofit/>
          </a:bodyPr>
          <a:lstStyle/>
          <a:p>
            <a:pPr>
              <a:lnSpc>
                <a:spcPct val="90000"/>
              </a:lnSpc>
            </a:pPr>
            <a:r>
              <a:rPr lang="en-US" altLang="ko-KR" sz="1800" b="1"/>
              <a:t>Insider Trading:</a:t>
            </a:r>
            <a:r>
              <a:rPr lang="en-US" sz="1800"/>
              <a:t>Trading based on non-public, confidential information to gain an unfair advantage,sometimes the ‘Insider’ can be someone who already works in that organization.</a:t>
            </a:r>
          </a:p>
          <a:p>
            <a:pPr>
              <a:lnSpc>
                <a:spcPct val="90000"/>
              </a:lnSpc>
            </a:pPr>
            <a:endParaRPr lang="en-US" sz="1800"/>
          </a:p>
          <a:p>
            <a:pPr>
              <a:lnSpc>
                <a:spcPct val="90000"/>
              </a:lnSpc>
            </a:pPr>
            <a:r>
              <a:rPr lang="en-US" sz="1800" b="1"/>
              <a:t>Wash Trading: </a:t>
            </a:r>
            <a:r>
              <a:rPr lang="en-US" sz="1800"/>
              <a:t>Buying and selling the same stock simultaneously to create fake market activity.</a:t>
            </a:r>
          </a:p>
          <a:p>
            <a:pPr>
              <a:lnSpc>
                <a:spcPct val="90000"/>
              </a:lnSpc>
            </a:pPr>
            <a:endParaRPr lang="en-US" sz="1800"/>
          </a:p>
          <a:p>
            <a:pPr>
              <a:lnSpc>
                <a:spcPct val="90000"/>
              </a:lnSpc>
            </a:pPr>
            <a:r>
              <a:rPr lang="en-US" sz="1800" b="1"/>
              <a:t>Pump and Dump</a:t>
            </a:r>
            <a:r>
              <a:rPr lang="en-US" sz="1800"/>
              <a:t>: Spreading false information to inflate a stock's price, then selling it at a profit, leaving others with losses.</a:t>
            </a:r>
          </a:p>
          <a:p>
            <a:pPr>
              <a:lnSpc>
                <a:spcPct val="90000"/>
              </a:lnSpc>
            </a:pPr>
            <a:endParaRPr lang="en-US" sz="1800"/>
          </a:p>
          <a:p>
            <a:pPr>
              <a:lnSpc>
                <a:spcPct val="90000"/>
              </a:lnSpc>
            </a:pPr>
            <a:r>
              <a:rPr lang="en-US" sz="1800" b="1"/>
              <a:t>Spoofing: </a:t>
            </a:r>
            <a:r>
              <a:rPr lang="en-US" sz="1800"/>
              <a:t>Placing fake orders with the intent to cancel them before they are executed. The aim is to trick other traders into thinking there is higher demand or supply, thereby manipulating prices.</a:t>
            </a:r>
          </a:p>
          <a:p>
            <a:pPr>
              <a:lnSpc>
                <a:spcPct val="90000"/>
              </a:lnSpc>
            </a:pPr>
            <a:endParaRPr lang="en-US" sz="1800"/>
          </a:p>
          <a:p>
            <a:pPr>
              <a:lnSpc>
                <a:spcPct val="90000"/>
              </a:lnSpc>
            </a:pPr>
            <a:r>
              <a:rPr lang="en-US" sz="1800" b="1"/>
              <a:t>Front Running: </a:t>
            </a:r>
            <a:r>
              <a:rPr lang="en-US" sz="1800"/>
              <a:t>Trading ahead of a large order to benefit from the price movement it creates.</a:t>
            </a:r>
          </a:p>
          <a:p>
            <a:pPr>
              <a:lnSpc>
                <a:spcPct val="90000"/>
              </a:lnSpc>
            </a:pPr>
            <a:endParaRPr lang="en-US" sz="1800"/>
          </a:p>
          <a:p>
            <a:pPr>
              <a:lnSpc>
                <a:spcPct val="90000"/>
              </a:lnSpc>
            </a:pPr>
            <a:r>
              <a:rPr lang="en-US" sz="1800" b="1"/>
              <a:t>Layering: </a:t>
            </a:r>
            <a:r>
              <a:rPr lang="en-US" sz="1800"/>
              <a:t>Placing multiple fake orders to mislead </a:t>
            </a:r>
            <a:r>
              <a:rPr lang="en-US" sz="2000"/>
              <a:t>the market about demand or supply.</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4007768" y="1844824"/>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77500" lnSpcReduction="2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l"/>
            <a:r>
              <a:rPr lang="en-US" sz="3600" b="1"/>
              <a:t>Types of Market Abuse</a:t>
            </a:r>
            <a:endParaRPr lang="uk-UA" sz="3600" b="1" kern="0"/>
          </a:p>
        </p:txBody>
      </p:sp>
    </p:spTree>
    <p:extLst>
      <p:ext uri="{BB962C8B-B14F-4D97-AF65-F5344CB8AC3E}">
        <p14:creationId xmlns:p14="http://schemas.microsoft.com/office/powerpoint/2010/main" val="3707440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84853" y="933668"/>
            <a:ext cx="11852455" cy="911156"/>
          </a:xfrm>
        </p:spPr>
        <p:txBody>
          <a:bodyPr wrap="square" anchor="t">
            <a:noAutofit/>
          </a:bodyPr>
          <a:lstStyle/>
          <a:p>
            <a:pPr>
              <a:lnSpc>
                <a:spcPct val="90000"/>
              </a:lnSpc>
              <a:buFont typeface="Wingdings" panose="05000000000000000000" pitchFamily="2" charset="2"/>
              <a:buChar char="Ø"/>
            </a:pPr>
            <a:r>
              <a:rPr lang="en-US" sz="3400" b="1">
                <a:latin typeface="AngsanaUPC" panose="020B0502040204020203" pitchFamily="18" charset="-34"/>
                <a:cs typeface="AngsanaUPC" panose="020B0502040204020203" pitchFamily="18" charset="-34"/>
              </a:rPr>
              <a:t>Determine the impact on stock prices where the average post-manipulation price is at least twice the average pre-manipulation price.</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850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Question-22</a:t>
            </a:r>
            <a:endParaRPr lang="uk-UA" sz="3600" b="1" kern="0"/>
          </a:p>
        </p:txBody>
      </p:sp>
      <p:pic>
        <p:nvPicPr>
          <p:cNvPr id="6" name="Picture 5" descr="A computer screen shot of a program&#10;&#10;Description automatically generated">
            <a:extLst>
              <a:ext uri="{FF2B5EF4-FFF2-40B4-BE49-F238E27FC236}">
                <a16:creationId xmlns:a16="http://schemas.microsoft.com/office/drawing/2014/main" id="{F9687E2E-9C1B-024A-9AB8-1E6FA9DF71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50" y="1943844"/>
            <a:ext cx="7280994" cy="4797524"/>
          </a:xfrm>
          <a:prstGeom prst="rect">
            <a:avLst/>
          </a:prstGeom>
        </p:spPr>
      </p:pic>
      <p:pic>
        <p:nvPicPr>
          <p:cNvPr id="9" name="Picture 8" descr="A screenshot of a screen&#10;&#10;Description automatically generated">
            <a:extLst>
              <a:ext uri="{FF2B5EF4-FFF2-40B4-BE49-F238E27FC236}">
                <a16:creationId xmlns:a16="http://schemas.microsoft.com/office/drawing/2014/main" id="{4F619524-E924-33E6-CBC2-7DB99E47E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969" y="3429000"/>
            <a:ext cx="4544690" cy="1584177"/>
          </a:xfrm>
          <a:prstGeom prst="rect">
            <a:avLst/>
          </a:prstGeom>
        </p:spPr>
      </p:pic>
    </p:spTree>
    <p:extLst>
      <p:ext uri="{BB962C8B-B14F-4D97-AF65-F5344CB8AC3E}">
        <p14:creationId xmlns:p14="http://schemas.microsoft.com/office/powerpoint/2010/main" val="432855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55000" lnSpcReduction="2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Key Findings-</a:t>
            </a:r>
            <a:r>
              <a:rPr lang="en-IN" sz="3600" b="1"/>
              <a:t>Transaction &amp; Price</a:t>
            </a:r>
            <a:endParaRPr lang="uk-UA" sz="3600" b="1"/>
          </a:p>
        </p:txBody>
      </p:sp>
      <p:sp>
        <p:nvSpPr>
          <p:cNvPr id="2" name="Content Placeholder 1">
            <a:extLst>
              <a:ext uri="{FF2B5EF4-FFF2-40B4-BE49-F238E27FC236}">
                <a16:creationId xmlns:a16="http://schemas.microsoft.com/office/drawing/2014/main" id="{B51ADC9B-8FD4-C40A-A269-8D6E188849E3}"/>
              </a:ext>
            </a:extLst>
          </p:cNvPr>
          <p:cNvSpPr>
            <a:spLocks noGrp="1" noChangeArrowheads="1"/>
          </p:cNvSpPr>
          <p:nvPr>
            <p:ph sz="half" idx="2"/>
          </p:nvPr>
        </p:nvSpPr>
        <p:spPr bwMode="auto">
          <a:xfrm>
            <a:off x="248208" y="1844824"/>
            <a:ext cx="763284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200">
                <a:latin typeface="AngsanaUPC" panose="020B0502040204020203" pitchFamily="18" charset="-34"/>
                <a:cs typeface="AngsanaUPC" panose="020B0502040204020203" pitchFamily="18" charset="-34"/>
              </a:rPr>
              <a:t>Out of all the surveillance data, </a:t>
            </a:r>
            <a:r>
              <a:rPr lang="en-US" altLang="en-US" sz="2200" b="1">
                <a:latin typeface="AngsanaUPC" panose="020B0502040204020203" pitchFamily="18" charset="-34"/>
                <a:cs typeface="AngsanaUPC" panose="020B0502040204020203" pitchFamily="18" charset="-34"/>
              </a:rPr>
              <a:t>SID072</a:t>
            </a:r>
            <a:r>
              <a:rPr lang="en-US" altLang="en-US" sz="2200">
                <a:latin typeface="AngsanaUPC" panose="020B0502040204020203" pitchFamily="18" charset="-34"/>
                <a:cs typeface="AngsanaUPC" panose="020B0502040204020203" pitchFamily="18" charset="-34"/>
              </a:rPr>
              <a:t> has the greatest overall transaction value.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200" b="1">
                <a:latin typeface="AngsanaUPC" panose="020B0502040204020203" pitchFamily="18" charset="-34"/>
                <a:cs typeface="AngsanaUPC" panose="020B0502040204020203" pitchFamily="18" charset="-34"/>
              </a:rPr>
              <a:t>Chevron Corp. </a:t>
            </a:r>
            <a:r>
              <a:rPr lang="en-US" altLang="en-US" sz="2200">
                <a:latin typeface="AngsanaUPC" panose="020B0502040204020203" pitchFamily="18" charset="-34"/>
                <a:cs typeface="AngsanaUPC" panose="020B0502040204020203" pitchFamily="18" charset="-34"/>
              </a:rPr>
              <a:t>had the largest order volume (430,154), with </a:t>
            </a:r>
            <a:r>
              <a:rPr lang="en-US" altLang="en-US" sz="2200" b="1">
                <a:latin typeface="AngsanaUPC" panose="020B0502040204020203" pitchFamily="18" charset="-34"/>
                <a:cs typeface="AngsanaUPC" panose="020B0502040204020203" pitchFamily="18" charset="-34"/>
              </a:rPr>
              <a:t>Tesla Inc</a:t>
            </a:r>
            <a:r>
              <a:rPr lang="en-US" altLang="en-US" sz="2200">
                <a:latin typeface="AngsanaUPC" panose="020B0502040204020203" pitchFamily="18" charset="-34"/>
                <a:cs typeface="AngsanaUPC" panose="020B0502040204020203" pitchFamily="18" charset="-34"/>
              </a:rPr>
              <a:t>. (393,859) and </a:t>
            </a:r>
            <a:r>
              <a:rPr lang="en-US" altLang="en-US" sz="2200" b="1">
                <a:latin typeface="AngsanaUPC" panose="020B0502040204020203" pitchFamily="18" charset="-34"/>
                <a:cs typeface="AngsanaUPC" panose="020B0502040204020203" pitchFamily="18" charset="-34"/>
              </a:rPr>
              <a:t>Procter &amp; Gamble </a:t>
            </a:r>
            <a:r>
              <a:rPr lang="en-US" altLang="en-US" sz="2200">
                <a:latin typeface="AngsanaUPC" panose="020B0502040204020203" pitchFamily="18" charset="-34"/>
                <a:cs typeface="AngsanaUPC" panose="020B0502040204020203" pitchFamily="18" charset="-34"/>
              </a:rPr>
              <a:t>(415,464) following.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200">
                <a:latin typeface="AngsanaUPC" panose="020B0502040204020203" pitchFamily="18" charset="-34"/>
                <a:cs typeface="AngsanaUPC" panose="020B0502040204020203" pitchFamily="18" charset="-34"/>
              </a:rPr>
              <a:t>The greatest price range (100+) has the majority of transactions.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sz="2200">
                <a:latin typeface="AngsanaUPC" panose="020B0502040204020203" pitchFamily="18" charset="-34"/>
                <a:cs typeface="AngsanaUPC" panose="020B0502040204020203" pitchFamily="18" charset="-34"/>
              </a:rPr>
              <a:t>The top 5 stocks by transaction percentage are PepsiCo Inc. (4.67%), Abbott Laboratories (4.67%), Alpha Corp (4.00%), Gamma Inc. (3.78%), and Johnson &amp; Johnson (3.56%).</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200">
                <a:latin typeface="AngsanaUPC" panose="020B0502040204020203" pitchFamily="18" charset="-34"/>
                <a:cs typeface="AngsanaUPC" panose="020B0502040204020203" pitchFamily="18" charset="-34"/>
              </a:rPr>
              <a:t>With a positive price difference of $409.54, </a:t>
            </a:r>
            <a:r>
              <a:rPr lang="en-US" altLang="en-US" sz="2200" b="1">
                <a:latin typeface="AngsanaUPC" panose="020B0502040204020203" pitchFamily="18" charset="-34"/>
                <a:cs typeface="AngsanaUPC" panose="020B0502040204020203" pitchFamily="18" charset="-34"/>
              </a:rPr>
              <a:t>JPMorgan Chase </a:t>
            </a:r>
            <a:r>
              <a:rPr lang="en-US" altLang="en-US" sz="2200">
                <a:latin typeface="AngsanaUPC" panose="020B0502040204020203" pitchFamily="18" charset="-34"/>
                <a:cs typeface="AngsanaUPC" panose="020B0502040204020203" pitchFamily="18" charset="-34"/>
              </a:rPr>
              <a:t>displayed the largest positive differential, followed by </a:t>
            </a:r>
            <a:r>
              <a:rPr lang="en-US" altLang="en-US" sz="2200" b="1">
                <a:latin typeface="AngsanaUPC" panose="020B0502040204020203" pitchFamily="18" charset="-34"/>
                <a:cs typeface="AngsanaUPC" panose="020B0502040204020203" pitchFamily="18" charset="-34"/>
              </a:rPr>
              <a:t>Toyota Motor Corp. </a:t>
            </a:r>
            <a:r>
              <a:rPr lang="en-US" altLang="en-US" sz="2200">
                <a:latin typeface="AngsanaUPC" panose="020B0502040204020203" pitchFamily="18" charset="-34"/>
                <a:cs typeface="AngsanaUPC" panose="020B0502040204020203" pitchFamily="18" charset="-34"/>
              </a:rPr>
              <a:t>($207.87) and </a:t>
            </a:r>
            <a:r>
              <a:rPr lang="en-US" altLang="en-US" sz="2200" b="1">
                <a:latin typeface="AngsanaUPC" panose="020B0502040204020203" pitchFamily="18" charset="-34"/>
                <a:cs typeface="AngsanaUPC" panose="020B0502040204020203" pitchFamily="18" charset="-34"/>
              </a:rPr>
              <a:t>Walmart Inc. </a:t>
            </a:r>
            <a:r>
              <a:rPr lang="en-US" altLang="en-US" sz="2200">
                <a:latin typeface="AngsanaUPC" panose="020B0502040204020203" pitchFamily="18" charset="-34"/>
                <a:cs typeface="AngsanaUPC" panose="020B0502040204020203" pitchFamily="18" charset="-34"/>
              </a:rPr>
              <a:t>($400.75).</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200" b="1">
                <a:latin typeface="AngsanaUPC" panose="020B0502040204020203" pitchFamily="18" charset="-34"/>
                <a:cs typeface="AngsanaUPC" panose="020B0502040204020203" pitchFamily="18" charset="-34"/>
              </a:rPr>
              <a:t>Microsoft Corp.</a:t>
            </a:r>
            <a:r>
              <a:rPr lang="en-US" altLang="en-US" sz="2200">
                <a:latin typeface="AngsanaUPC" panose="020B0502040204020203" pitchFamily="18" charset="-34"/>
                <a:cs typeface="AngsanaUPC" panose="020B0502040204020203" pitchFamily="18" charset="-34"/>
              </a:rPr>
              <a:t>topped the growth chart in 2021 with a 1948.25% rise.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200">
                <a:latin typeface="AngsanaUPC" panose="020B0502040204020203" pitchFamily="18" charset="-34"/>
                <a:cs typeface="AngsanaUPC" panose="020B0502040204020203" pitchFamily="18" charset="-34"/>
              </a:rPr>
              <a:t>There were </a:t>
            </a:r>
            <a:r>
              <a:rPr lang="en-US" altLang="en-US" sz="2200" b="1">
                <a:latin typeface="AngsanaUPC" panose="020B0502040204020203" pitchFamily="18" charset="-34"/>
                <a:cs typeface="AngsanaUPC" panose="020B0502040204020203" pitchFamily="18" charset="-34"/>
              </a:rPr>
              <a:t>fifteen transactions </a:t>
            </a:r>
            <a:r>
              <a:rPr lang="en-US" altLang="en-US" sz="2200">
                <a:latin typeface="AngsanaUPC" panose="020B0502040204020203" pitchFamily="18" charset="-34"/>
                <a:cs typeface="AngsanaUPC" panose="020B0502040204020203" pitchFamily="18" charset="-34"/>
              </a:rPr>
              <a:t>involving different equities that saw price declines exceeding 90%.</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200">
                <a:latin typeface="AngsanaUPC" panose="020B0502040204020203" pitchFamily="18" charset="-34"/>
                <a:cs typeface="AngsanaUPC" panose="020B0502040204020203" pitchFamily="18" charset="-34"/>
              </a:rPr>
              <a:t>At 301.91%, </a:t>
            </a:r>
            <a:r>
              <a:rPr lang="en-US" altLang="en-US" sz="2200" b="1">
                <a:latin typeface="AngsanaUPC" panose="020B0502040204020203" pitchFamily="18" charset="-34"/>
                <a:cs typeface="AngsanaUPC" panose="020B0502040204020203" pitchFamily="18" charset="-34"/>
              </a:rPr>
              <a:t>JPMorgan Chase </a:t>
            </a:r>
            <a:r>
              <a:rPr lang="en-US" altLang="en-US" sz="2200">
                <a:latin typeface="AngsanaUPC" panose="020B0502040204020203" pitchFamily="18" charset="-34"/>
                <a:cs typeface="AngsanaUPC" panose="020B0502040204020203" pitchFamily="18" charset="-34"/>
              </a:rPr>
              <a:t>experienced the largest post-manipulation price increase.</a:t>
            </a:r>
            <a:br>
              <a:rPr kumimoji="0" lang="en-US" altLang="en-US" sz="1800" i="0" u="none" strike="noStrike" cap="none" normalizeH="0" baseline="0">
                <a:ln>
                  <a:noFill/>
                </a:ln>
                <a:solidFill>
                  <a:schemeClr val="tx1"/>
                </a:solidFill>
                <a:effectLst/>
                <a:latin typeface="Arial" panose="020B0604020202020204" pitchFamily="34" charset="0"/>
              </a:rPr>
            </a:br>
            <a:br>
              <a:rPr kumimoji="0" lang="en-US" altLang="en-US" sz="180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A9690DF-F6A6-9751-4870-71FA8959B4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7369" y="2132856"/>
            <a:ext cx="3456384" cy="3456384"/>
          </a:xfrm>
          <a:prstGeom prst="rect">
            <a:avLst/>
          </a:prstGeom>
          <a:solidFill>
            <a:srgbClr val="CCFFCC">
              <a:alpha val="87843"/>
            </a:srgbClr>
          </a:solidFill>
          <a:effectLst>
            <a:outerShdw blurRad="50800" dist="50800" dir="5400000" algn="ctr" rotWithShape="0">
              <a:srgbClr val="002060"/>
            </a:outerShdw>
            <a:softEdge rad="50800"/>
          </a:effectLst>
        </p:spPr>
      </p:pic>
    </p:spTree>
    <p:extLst>
      <p:ext uri="{BB962C8B-B14F-4D97-AF65-F5344CB8AC3E}">
        <p14:creationId xmlns:p14="http://schemas.microsoft.com/office/powerpoint/2010/main" val="49036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608512"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47500" lnSpcReduction="2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Key Findings-</a:t>
            </a:r>
            <a:r>
              <a:rPr lang="en-IN" sz="3600" b="1"/>
              <a:t>Manipulation &amp; User Analysis</a:t>
            </a:r>
            <a:endParaRPr lang="uk-UA" sz="3600" b="1"/>
          </a:p>
        </p:txBody>
      </p:sp>
      <p:sp>
        <p:nvSpPr>
          <p:cNvPr id="2" name="Content Placeholder 1">
            <a:extLst>
              <a:ext uri="{FF2B5EF4-FFF2-40B4-BE49-F238E27FC236}">
                <a16:creationId xmlns:a16="http://schemas.microsoft.com/office/drawing/2014/main" id="{B51ADC9B-8FD4-C40A-A269-8D6E188849E3}"/>
              </a:ext>
            </a:extLst>
          </p:cNvPr>
          <p:cNvSpPr>
            <a:spLocks noGrp="1" noChangeArrowheads="1"/>
          </p:cNvSpPr>
          <p:nvPr>
            <p:ph sz="half" idx="2"/>
          </p:nvPr>
        </p:nvSpPr>
        <p:spPr bwMode="auto">
          <a:xfrm>
            <a:off x="119336" y="1700808"/>
            <a:ext cx="7657528" cy="5029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None/>
              <a:tabLst/>
            </a:pPr>
            <a:endParaRPr lang="en-US" altLang="en-US" sz="2000">
              <a:latin typeface="AngsanaUPC" panose="020B0502040204020203" pitchFamily="18" charset="-34"/>
              <a:cs typeface="AngsanaUPC" panose="020B0502040204020203" pitchFamily="18" charset="-34"/>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Top 3 Manipulated Stocks </a:t>
            </a:r>
            <a:r>
              <a:rPr lang="en-US" altLang="en-US" sz="2100">
                <a:latin typeface="AngsanaUPC" panose="020B0502040204020203" pitchFamily="18" charset="-34"/>
                <a:cs typeface="AngsanaUPC" panose="020B0502040204020203" pitchFamily="18" charset="-34"/>
              </a:rPr>
              <a:t>by Avg. Order Price: JPMorgan Chase ($343.32), Berkshire Hathaway ($334.69), Sony Group Corp. ($327.5).</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Common Manipulation Types: </a:t>
            </a:r>
            <a:r>
              <a:rPr lang="en-US" altLang="en-US" sz="2100">
                <a:latin typeface="AngsanaUPC" panose="020B0502040204020203" pitchFamily="18" charset="-34"/>
                <a:cs typeface="AngsanaUPC" panose="020B0502040204020203" pitchFamily="18" charset="-34"/>
              </a:rPr>
              <a:t>Spoofing ($307.74), Pump and Dump ($272.87), Wash Trading ($253.60).</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Highest Insider Trading Manipulated Prices</a:t>
            </a:r>
            <a:r>
              <a:rPr lang="en-US" altLang="en-US" sz="2100">
                <a:latin typeface="AngsanaUPC" panose="020B0502040204020203" pitchFamily="18" charset="-34"/>
                <a:cs typeface="AngsanaUPC" panose="020B0502040204020203" pitchFamily="18" charset="-34"/>
              </a:rPr>
              <a:t>: Delta Co. ($364.53), Epsilon LLC ($203.91), Gamma Inc. ($191.99).</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a:latin typeface="AngsanaUPC" panose="020B0502040204020203" pitchFamily="18" charset="-34"/>
                <a:cs typeface="AngsanaUPC" panose="020B0502040204020203" pitchFamily="18" charset="-34"/>
              </a:rPr>
              <a:t>Significant deviations from global trading patterns suggest suspicious activity.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Common enquiry types: </a:t>
            </a:r>
            <a:r>
              <a:rPr lang="en-US" altLang="en-US" sz="2100">
                <a:latin typeface="AngsanaUPC" panose="020B0502040204020203" pitchFamily="18" charset="-34"/>
                <a:cs typeface="AngsanaUPC" panose="020B0502040204020203" pitchFamily="18" charset="-34"/>
              </a:rPr>
              <a:t>Fraudulent Reporting, Front Running, Market Manipulation, Insider Trading.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16 users </a:t>
            </a:r>
            <a:r>
              <a:rPr lang="en-US" altLang="en-US" sz="2100">
                <a:latin typeface="AngsanaUPC" panose="020B0502040204020203" pitchFamily="18" charset="-34"/>
                <a:cs typeface="AngsanaUPC" panose="020B0502040204020203" pitchFamily="18" charset="-34"/>
              </a:rPr>
              <a:t>made multiple regulatory enquiries; 25 users had high regulatory volume transactions and enquiries.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13 users </a:t>
            </a:r>
            <a:r>
              <a:rPr lang="en-US" altLang="en-US" sz="2100">
                <a:latin typeface="AngsanaUPC" panose="020B0502040204020203" pitchFamily="18" charset="-34"/>
                <a:cs typeface="AngsanaUPC" panose="020B0502040204020203" pitchFamily="18" charset="-34"/>
              </a:rPr>
              <a:t>had 4 to 6 significant price fluctuations in enquiry prices.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a:latin typeface="AngsanaUPC" panose="020B0502040204020203" pitchFamily="18" charset="-34"/>
                <a:cs typeface="AngsanaUPC" panose="020B0502040204020203" pitchFamily="18" charset="-34"/>
              </a:rPr>
              <a:t>Users like UID004, UID011, UID021, UID029 showed notable price fluctuations in both transaction and enquiry prices.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Top Gains from Cross-Market Manipulation: </a:t>
            </a:r>
            <a:r>
              <a:rPr lang="en-US" altLang="en-US" sz="2100">
                <a:latin typeface="AngsanaUPC" panose="020B0502040204020203" pitchFamily="18" charset="-34"/>
                <a:cs typeface="AngsanaUPC" panose="020B0502040204020203" pitchFamily="18" charset="-34"/>
              </a:rPr>
              <a:t>UnitedHealth Group ($1.49M), Pfizer Inc. ($1.37M), JPMorgan Chase ($1.26M); Top Losses: Abbott Laboratories (-$316K), Visa Inc. (-$276K).</a:t>
            </a:r>
            <a:br>
              <a:rPr kumimoji="0" lang="en-US" altLang="en-US" sz="1800" i="0" u="none" strike="noStrike" cap="none" normalizeH="0" baseline="0">
                <a:ln>
                  <a:noFill/>
                </a:ln>
                <a:solidFill>
                  <a:schemeClr val="tx1"/>
                </a:solidFill>
                <a:effectLst/>
                <a:latin typeface="Arial" panose="020B0604020202020204" pitchFamily="34" charset="0"/>
              </a:rPr>
            </a:br>
            <a:br>
              <a:rPr kumimoji="0" lang="en-US" altLang="en-US" sz="180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99B5DD03-FA2F-A5FF-0132-A38BF8C6A3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7369" y="2132856"/>
            <a:ext cx="3456384" cy="3456384"/>
          </a:xfrm>
          <a:prstGeom prst="rect">
            <a:avLst/>
          </a:prstGeom>
          <a:solidFill>
            <a:srgbClr val="CCFFCC">
              <a:alpha val="87843"/>
            </a:srgbClr>
          </a:solidFill>
          <a:effectLst>
            <a:outerShdw blurRad="50800" dist="50800" dir="5400000" algn="ctr" rotWithShape="0">
              <a:srgbClr val="002060"/>
            </a:outerShdw>
            <a:softEdge rad="50800"/>
          </a:effectLst>
        </p:spPr>
      </p:pic>
    </p:spTree>
    <p:extLst>
      <p:ext uri="{BB962C8B-B14F-4D97-AF65-F5344CB8AC3E}">
        <p14:creationId xmlns:p14="http://schemas.microsoft.com/office/powerpoint/2010/main" val="869141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608512"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Conclusions</a:t>
            </a:r>
            <a:endParaRPr lang="uk-UA" sz="3600" b="1"/>
          </a:p>
        </p:txBody>
      </p:sp>
      <p:sp>
        <p:nvSpPr>
          <p:cNvPr id="2" name="Content Placeholder 1">
            <a:extLst>
              <a:ext uri="{FF2B5EF4-FFF2-40B4-BE49-F238E27FC236}">
                <a16:creationId xmlns:a16="http://schemas.microsoft.com/office/drawing/2014/main" id="{B51ADC9B-8FD4-C40A-A269-8D6E188849E3}"/>
              </a:ext>
            </a:extLst>
          </p:cNvPr>
          <p:cNvSpPr>
            <a:spLocks noGrp="1" noChangeArrowheads="1"/>
          </p:cNvSpPr>
          <p:nvPr>
            <p:ph sz="half" idx="2"/>
          </p:nvPr>
        </p:nvSpPr>
        <p:spPr bwMode="auto">
          <a:xfrm>
            <a:off x="119336" y="2564904"/>
            <a:ext cx="9361040" cy="38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None/>
              <a:tabLst/>
            </a:pPr>
            <a:endParaRPr lang="en-US" altLang="en-US" sz="2000">
              <a:latin typeface="AngsanaUPC" panose="020B0502040204020203" pitchFamily="18" charset="-34"/>
              <a:cs typeface="AngsanaUPC" panose="020B0502040204020203" pitchFamily="18" charset="-34"/>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Stock Dominance: </a:t>
            </a:r>
            <a:r>
              <a:rPr lang="en-US" altLang="en-US" sz="2100">
                <a:latin typeface="AngsanaUPC" panose="020B0502040204020203" pitchFamily="18" charset="-34"/>
                <a:cs typeface="AngsanaUPC" panose="020B0502040204020203" pitchFamily="18" charset="-34"/>
              </a:rPr>
              <a:t>Stock ID SID072 and large-cap companies such as Chevron Corp. dominate the market in terms of trading volume, indicating market concentration.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altLang="en-US" sz="2100" b="1">
              <a:latin typeface="AngsanaUPC" panose="020B0502040204020203" pitchFamily="18" charset="-34"/>
              <a:cs typeface="AngsanaUPC" panose="020B0502040204020203" pitchFamily="18" charset="-34"/>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 Price Sensitivity: </a:t>
            </a:r>
            <a:r>
              <a:rPr lang="en-US" altLang="en-US" sz="2100">
                <a:latin typeface="AngsanaUPC" panose="020B0502040204020203" pitchFamily="18" charset="-34"/>
                <a:cs typeface="AngsanaUPC" panose="020B0502040204020203" pitchFamily="18" charset="-34"/>
              </a:rPr>
              <a:t>Large price movements in the stock prices of companies such as JPMorgan Chase and Microsoft indicate that these stocks are highly sensitive to market forces and manipulation.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altLang="en-US" sz="2100" b="1">
              <a:latin typeface="AngsanaUPC" panose="020B0502040204020203" pitchFamily="18" charset="-34"/>
              <a:cs typeface="AngsanaUPC" panose="020B0502040204020203" pitchFamily="18" charset="-34"/>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Pervasive Manipulation: </a:t>
            </a:r>
            <a:r>
              <a:rPr lang="en-US" altLang="en-US" sz="2100">
                <a:latin typeface="AngsanaUPC" panose="020B0502040204020203" pitchFamily="18" charset="-34"/>
                <a:cs typeface="AngsanaUPC" panose="020B0502040204020203" pitchFamily="18" charset="-34"/>
              </a:rPr>
              <a:t>The high average order prices of manipulated stocks and common manipulative tactics such as spoofing, pumping and dumping, and wash trading indicate that market manipulation is widespread.</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altLang="en-US" sz="2100" b="1">
              <a:latin typeface="AngsanaUPC" panose="020B0502040204020203" pitchFamily="18" charset="-34"/>
              <a:cs typeface="AngsanaUPC" panose="020B0502040204020203" pitchFamily="18" charset="-34"/>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 User Involvement: </a:t>
            </a:r>
            <a:r>
              <a:rPr lang="en-US" altLang="en-US" sz="2100">
                <a:latin typeface="AngsanaUPC" panose="020B0502040204020203" pitchFamily="18" charset="-34"/>
                <a:cs typeface="AngsanaUPC" panose="020B0502040204020203" pitchFamily="18" charset="-34"/>
              </a:rPr>
              <a:t>A significant number of users have been involved in regulatory investigations, highlighting the need for stricter market oversight.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altLang="en-US" sz="2100" b="1">
              <a:latin typeface="AngsanaUPC" panose="020B0502040204020203" pitchFamily="18" charset="-34"/>
              <a:cs typeface="AngsanaUPC" panose="020B0502040204020203" pitchFamily="18" charset="-34"/>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Multiple Market Vulnerabilities: </a:t>
            </a:r>
            <a:r>
              <a:rPr lang="en-US" altLang="en-US" sz="2100">
                <a:latin typeface="AngsanaUPC" panose="020B0502040204020203" pitchFamily="18" charset="-34"/>
                <a:cs typeface="AngsanaUPC" panose="020B0502040204020203" pitchFamily="18" charset="-34"/>
              </a:rPr>
              <a:t>The potential for large gains and losses in multiple stocks indicates that manipulation in multiple markets poses significant risks to market stability.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altLang="en-US" sz="2100" b="1">
              <a:latin typeface="AngsanaUPC" panose="020B0502040204020203" pitchFamily="18" charset="-34"/>
              <a:cs typeface="AngsanaUPC" panose="020B0502040204020203" pitchFamily="18" charset="-34"/>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100" b="1">
                <a:latin typeface="AngsanaUPC" panose="020B0502040204020203" pitchFamily="18" charset="-34"/>
                <a:cs typeface="AngsanaUPC" panose="020B0502040204020203" pitchFamily="18" charset="-34"/>
              </a:rPr>
              <a:t> Significant Fluctuations: </a:t>
            </a:r>
            <a:r>
              <a:rPr lang="en-US" altLang="en-US" sz="2100">
                <a:latin typeface="AngsanaUPC" panose="020B0502040204020203" pitchFamily="18" charset="-34"/>
                <a:cs typeface="AngsanaUPC" panose="020B0502040204020203" pitchFamily="18" charset="-34"/>
              </a:rPr>
              <a:t>The existence of price volatility among some users suggests that some users may be engaging in activities that could disrupt the market or profit from price fluctuations.</a:t>
            </a:r>
          </a:p>
          <a:p>
            <a:pPr marL="0" marR="0" lvl="0" indent="0" algn="l" defTabSz="914400" rtl="0" eaLnBrk="0" fontAlgn="base" latinLnBrk="0" hangingPunct="0">
              <a:lnSpc>
                <a:spcPct val="100000"/>
              </a:lnSpc>
              <a:spcBef>
                <a:spcPct val="0"/>
              </a:spcBef>
              <a:spcAft>
                <a:spcPct val="0"/>
              </a:spcAft>
              <a:buClrTx/>
              <a:buSzTx/>
              <a:buNone/>
              <a:tabLst/>
            </a:pPr>
            <a:br>
              <a:rPr kumimoji="0" lang="en-US" altLang="en-US" sz="1800" i="0" u="none" strike="noStrike" cap="none" normalizeH="0" baseline="0">
                <a:ln>
                  <a:noFill/>
                </a:ln>
                <a:solidFill>
                  <a:schemeClr val="tx1"/>
                </a:solidFill>
                <a:effectLst/>
                <a:latin typeface="Arial" panose="020B0604020202020204" pitchFamily="34" charset="0"/>
              </a:rPr>
            </a:br>
            <a:br>
              <a:rPr kumimoji="0" lang="en-US" altLang="en-US" sz="180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descr="A group of arrows pointing to different directions&#10;&#10;Description automatically generated">
            <a:extLst>
              <a:ext uri="{FF2B5EF4-FFF2-40B4-BE49-F238E27FC236}">
                <a16:creationId xmlns:a16="http://schemas.microsoft.com/office/drawing/2014/main" id="{E098C601-CEE7-7EDF-480F-DF14146543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4392" y="2924944"/>
            <a:ext cx="2088232" cy="2088232"/>
          </a:xfrm>
          <a:prstGeom prst="rect">
            <a:avLst/>
          </a:prstGeom>
          <a:effectLst>
            <a:softEdge rad="38100"/>
          </a:effectLst>
        </p:spPr>
      </p:pic>
    </p:spTree>
    <p:extLst>
      <p:ext uri="{BB962C8B-B14F-4D97-AF65-F5344CB8AC3E}">
        <p14:creationId xmlns:p14="http://schemas.microsoft.com/office/powerpoint/2010/main" val="868400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0000" r="-1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3719736" y="334075"/>
            <a:ext cx="4608512"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IN" sz="3600" b="1"/>
              <a:t>Recommendations</a:t>
            </a:r>
            <a:endParaRPr lang="uk-UA" sz="3600" b="1"/>
          </a:p>
        </p:txBody>
      </p:sp>
      <p:sp>
        <p:nvSpPr>
          <p:cNvPr id="2" name="Content Placeholder 1">
            <a:extLst>
              <a:ext uri="{FF2B5EF4-FFF2-40B4-BE49-F238E27FC236}">
                <a16:creationId xmlns:a16="http://schemas.microsoft.com/office/drawing/2014/main" id="{B51ADC9B-8FD4-C40A-A269-8D6E188849E3}"/>
              </a:ext>
            </a:extLst>
          </p:cNvPr>
          <p:cNvSpPr>
            <a:spLocks noGrp="1" noChangeArrowheads="1"/>
          </p:cNvSpPr>
          <p:nvPr>
            <p:ph sz="half" idx="2"/>
          </p:nvPr>
        </p:nvSpPr>
        <p:spPr bwMode="auto">
          <a:xfrm>
            <a:off x="119336" y="2492896"/>
            <a:ext cx="9361040" cy="38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None/>
              <a:tabLst/>
            </a:pPr>
            <a:endParaRPr lang="en-US" altLang="en-US" sz="2000">
              <a:latin typeface="AngsanaUPC" panose="020B0502040204020203" pitchFamily="18" charset="-34"/>
              <a:cs typeface="AngsanaUPC" panose="020B0502040204020203" pitchFamily="18" charset="-34"/>
            </a:endParaRPr>
          </a:p>
          <a:p>
            <a:pPr>
              <a:buFont typeface="Wingdings" panose="05000000000000000000" pitchFamily="2" charset="2"/>
              <a:buChar char="ü"/>
            </a:pPr>
            <a:r>
              <a:rPr lang="en-US" sz="3200" b="1">
                <a:latin typeface="AngsanaUPC" panose="020B0502040204020203" pitchFamily="18" charset="-34"/>
                <a:cs typeface="AngsanaUPC" panose="020B0502040204020203" pitchFamily="18" charset="-34"/>
              </a:rPr>
              <a:t>Enhanced Monitoring: A Strong </a:t>
            </a:r>
            <a:r>
              <a:rPr lang="en-US" sz="3200">
                <a:latin typeface="AngsanaUPC" panose="020B0502040204020203" pitchFamily="18" charset="-34"/>
                <a:cs typeface="AngsanaUPC" panose="020B0502040204020203" pitchFamily="18" charset="-34"/>
              </a:rPr>
              <a:t>Focus on stocks with high transaction values and price volatility for potential manipulation.</a:t>
            </a:r>
          </a:p>
          <a:p>
            <a:pPr>
              <a:buFont typeface="Wingdings" panose="05000000000000000000" pitchFamily="2" charset="2"/>
              <a:buChar char="ü"/>
            </a:pPr>
            <a:r>
              <a:rPr lang="en-US" sz="3200" b="1">
                <a:latin typeface="AngsanaUPC" panose="020B0502040204020203" pitchFamily="18" charset="-34"/>
                <a:cs typeface="AngsanaUPC" panose="020B0502040204020203" pitchFamily="18" charset="-34"/>
              </a:rPr>
              <a:t>Targeted Audits: </a:t>
            </a:r>
            <a:r>
              <a:rPr lang="en-US" sz="3200">
                <a:latin typeface="AngsanaUPC" panose="020B0502040204020203" pitchFamily="18" charset="-34"/>
                <a:cs typeface="AngsanaUPC" panose="020B0502040204020203" pitchFamily="18" charset="-34"/>
              </a:rPr>
              <a:t>It is required to Prioritize investigation into Spoofing, Pump and Dump, and Wash Trading activities.</a:t>
            </a:r>
          </a:p>
          <a:p>
            <a:pPr>
              <a:buFont typeface="Wingdings" panose="05000000000000000000" pitchFamily="2" charset="2"/>
              <a:buChar char="ü"/>
            </a:pPr>
            <a:r>
              <a:rPr lang="en-US" sz="3200" b="1">
                <a:latin typeface="AngsanaUPC" panose="020B0502040204020203" pitchFamily="18" charset="-34"/>
                <a:cs typeface="AngsanaUPC" panose="020B0502040204020203" pitchFamily="18" charset="-34"/>
              </a:rPr>
              <a:t>User Activity Review: </a:t>
            </a:r>
            <a:r>
              <a:rPr lang="en-US" sz="3200">
                <a:latin typeface="AngsanaUPC" panose="020B0502040204020203" pitchFamily="18" charset="-34"/>
                <a:cs typeface="AngsanaUPC" panose="020B0502040204020203" pitchFamily="18" charset="-34"/>
              </a:rPr>
              <a:t>Close monitoring users with multiple regulatory enquiries and significant price fluctuations.</a:t>
            </a:r>
          </a:p>
          <a:p>
            <a:pPr>
              <a:buFont typeface="Wingdings" panose="05000000000000000000" pitchFamily="2" charset="2"/>
              <a:buChar char="ü"/>
            </a:pPr>
            <a:r>
              <a:rPr lang="en-US" sz="3200" b="1">
                <a:latin typeface="AngsanaUPC" panose="020B0502040204020203" pitchFamily="18" charset="-34"/>
                <a:cs typeface="AngsanaUPC" panose="020B0502040204020203" pitchFamily="18" charset="-34"/>
              </a:rPr>
              <a:t>Risk Mitigation: </a:t>
            </a:r>
            <a:r>
              <a:rPr lang="en-US" sz="3200">
                <a:latin typeface="AngsanaUPC" panose="020B0502040204020203" pitchFamily="18" charset="-34"/>
                <a:cs typeface="AngsanaUPC" panose="020B0502040204020203" pitchFamily="18" charset="-34"/>
              </a:rPr>
              <a:t>An Implementation of stronger controls to mitigate risks from cross-market manipulation, especially for high-impact stocks.</a:t>
            </a:r>
          </a:p>
          <a:p>
            <a:pPr>
              <a:buFont typeface="Wingdings" panose="05000000000000000000" pitchFamily="2" charset="2"/>
              <a:buChar char="ü"/>
            </a:pPr>
            <a:r>
              <a:rPr lang="en-US" sz="3200" b="1">
                <a:latin typeface="AngsanaUPC" panose="020B0502040204020203" pitchFamily="18" charset="-34"/>
                <a:cs typeface="AngsanaUPC" panose="020B0502040204020203" pitchFamily="18" charset="-34"/>
              </a:rPr>
              <a:t>Proactive Reporting: </a:t>
            </a:r>
            <a:r>
              <a:rPr lang="en-US" sz="3200">
                <a:latin typeface="AngsanaUPC" panose="020B0502040204020203" pitchFamily="18" charset="-34"/>
                <a:cs typeface="AngsanaUPC" panose="020B0502040204020203" pitchFamily="18" charset="-34"/>
              </a:rPr>
              <a:t>Strengthen fraud detection mechanisms for common enquiry types like Fraudulent Reporting and Insider Trading</a:t>
            </a:r>
            <a:r>
              <a:rPr lang="en-US" sz="3200"/>
              <a:t>.</a:t>
            </a:r>
          </a:p>
          <a:p>
            <a:pPr marL="0" marR="0" lvl="0" indent="0" algn="l" defTabSz="914400" rtl="0" eaLnBrk="0" fontAlgn="base" latinLnBrk="0" hangingPunct="0">
              <a:lnSpc>
                <a:spcPct val="100000"/>
              </a:lnSpc>
              <a:spcBef>
                <a:spcPct val="0"/>
              </a:spcBef>
              <a:spcAft>
                <a:spcPct val="0"/>
              </a:spcAft>
              <a:buClrTx/>
              <a:buSzTx/>
              <a:buNone/>
              <a:tabLst/>
            </a:pPr>
            <a:br>
              <a:rPr kumimoji="0" lang="en-US" altLang="en-US" sz="1800" i="0" u="none" strike="noStrike" cap="none" normalizeH="0" baseline="0">
                <a:ln>
                  <a:noFill/>
                </a:ln>
                <a:solidFill>
                  <a:schemeClr val="tx1"/>
                </a:solidFill>
                <a:effectLst/>
                <a:latin typeface="Arial" panose="020B0604020202020204" pitchFamily="34" charset="0"/>
              </a:rPr>
            </a:br>
            <a:br>
              <a:rPr kumimoji="0" lang="en-US" altLang="en-US" sz="180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A hand pointing at a check mark&#10;&#10;Description automatically generated">
            <a:extLst>
              <a:ext uri="{FF2B5EF4-FFF2-40B4-BE49-F238E27FC236}">
                <a16:creationId xmlns:a16="http://schemas.microsoft.com/office/drawing/2014/main" id="{F82B32DE-7979-3854-F275-AA8AA2023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5828" y="2996952"/>
            <a:ext cx="2606836" cy="2016224"/>
          </a:xfrm>
          <a:prstGeom prst="rect">
            <a:avLst/>
          </a:prstGeom>
          <a:effectLst>
            <a:outerShdw blurRad="50800" dist="38100" dir="2700000" algn="tl" rotWithShape="0">
              <a:schemeClr val="accent1">
                <a:lumMod val="40000"/>
                <a:lumOff val="60000"/>
                <a:alpha val="40000"/>
              </a:schemeClr>
            </a:outerShdw>
            <a:softEdge rad="38100"/>
          </a:effectLst>
        </p:spPr>
      </p:pic>
    </p:spTree>
    <p:extLst>
      <p:ext uri="{BB962C8B-B14F-4D97-AF65-F5344CB8AC3E}">
        <p14:creationId xmlns:p14="http://schemas.microsoft.com/office/powerpoint/2010/main" val="3963041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1ADC9B-8FD4-C40A-A269-8D6E188849E3}"/>
              </a:ext>
            </a:extLst>
          </p:cNvPr>
          <p:cNvSpPr>
            <a:spLocks noGrp="1" noChangeArrowheads="1"/>
          </p:cNvSpPr>
          <p:nvPr>
            <p:ph sz="half" idx="1"/>
          </p:nvPr>
        </p:nvSpPr>
        <p:spPr bwMode="auto">
          <a:xfrm>
            <a:off x="263352" y="2299941"/>
            <a:ext cx="6552727" cy="439335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marL="0" marR="0" lvl="0" indent="0" defTabSz="914400" latinLnBrk="0">
              <a:lnSpc>
                <a:spcPct val="90000"/>
              </a:lnSpc>
              <a:buClrTx/>
              <a:buSzTx/>
              <a:buNone/>
              <a:tabLst/>
            </a:pPr>
            <a:endParaRPr lang="ru-RU" altLang="en-US" sz="1300"/>
          </a:p>
          <a:p>
            <a:pPr marR="0" lvl="0" defTabSz="914400" latinLnBrk="0">
              <a:lnSpc>
                <a:spcPct val="90000"/>
              </a:lnSpc>
              <a:buClrTx/>
              <a:buSzTx/>
              <a:buFont typeface="Wingdings" panose="05000000000000000000" pitchFamily="2" charset="2"/>
              <a:buChar char="ü"/>
              <a:tabLst/>
            </a:pPr>
            <a:r>
              <a:rPr lang="ru-RU" altLang="en-US" sz="1300" b="1"/>
              <a:t>Enhanced Data Collection: </a:t>
            </a:r>
            <a:r>
              <a:rPr lang="ru-RU" altLang="en-US" sz="1300" b="0"/>
              <a:t>Incorporate real-time data feeds, social media sentiment, and news analysis to better detect manipulation patterns.</a:t>
            </a:r>
            <a:endParaRPr lang="en-US" altLang="en-US" sz="1300" b="0"/>
          </a:p>
          <a:p>
            <a:pPr marR="0" lvl="0" defTabSz="914400" latinLnBrk="0">
              <a:lnSpc>
                <a:spcPct val="90000"/>
              </a:lnSpc>
              <a:buClrTx/>
              <a:buSzTx/>
              <a:buFont typeface="Wingdings" panose="05000000000000000000" pitchFamily="2" charset="2"/>
              <a:buChar char="ü"/>
              <a:tabLst/>
            </a:pPr>
            <a:endParaRPr lang="ru-RU" altLang="en-US" sz="1300" b="0"/>
          </a:p>
          <a:p>
            <a:pPr marR="0" lvl="0" defTabSz="914400" latinLnBrk="0">
              <a:lnSpc>
                <a:spcPct val="90000"/>
              </a:lnSpc>
              <a:buClrTx/>
              <a:buSzTx/>
              <a:buFont typeface="Wingdings" panose="05000000000000000000" pitchFamily="2" charset="2"/>
              <a:buChar char="ü"/>
              <a:tabLst/>
            </a:pPr>
            <a:r>
              <a:rPr lang="ru-RU" altLang="en-US" sz="1300" b="1"/>
              <a:t>Advanced Analytics</a:t>
            </a:r>
            <a:r>
              <a:rPr lang="ru-RU" altLang="en-US" sz="1300" b="0"/>
              <a:t>: Implement machine learning models for anomaly detection and predictive insights to identify subtle manipulation strategies.</a:t>
            </a:r>
            <a:endParaRPr lang="en-US" altLang="en-US" sz="1300" b="0"/>
          </a:p>
          <a:p>
            <a:pPr marR="0" lvl="0" defTabSz="914400" latinLnBrk="0">
              <a:lnSpc>
                <a:spcPct val="90000"/>
              </a:lnSpc>
              <a:buClrTx/>
              <a:buSzTx/>
              <a:buFont typeface="Wingdings" panose="05000000000000000000" pitchFamily="2" charset="2"/>
              <a:buChar char="ü"/>
              <a:tabLst/>
            </a:pPr>
            <a:endParaRPr lang="ru-RU" altLang="en-US" sz="1300" b="0"/>
          </a:p>
          <a:p>
            <a:pPr marR="0" lvl="0" defTabSz="914400" latinLnBrk="0">
              <a:lnSpc>
                <a:spcPct val="90000"/>
              </a:lnSpc>
              <a:buClrTx/>
              <a:buSzTx/>
              <a:buFont typeface="Wingdings" panose="05000000000000000000" pitchFamily="2" charset="2"/>
              <a:buChar char="ü"/>
              <a:tabLst/>
            </a:pPr>
            <a:r>
              <a:rPr lang="ru-RU" altLang="en-US" sz="1300" b="1"/>
              <a:t>Real-time Monitoring: </a:t>
            </a:r>
            <a:r>
              <a:rPr lang="ru-RU" altLang="en-US" sz="1300" b="0"/>
              <a:t>Develop tools for real-time detection of suspicious activities, allowing for immediate response to potential fraud.</a:t>
            </a:r>
            <a:endParaRPr lang="en-US" altLang="en-US" sz="1300" b="0"/>
          </a:p>
          <a:p>
            <a:pPr marR="0" lvl="0" defTabSz="914400" latinLnBrk="0">
              <a:lnSpc>
                <a:spcPct val="90000"/>
              </a:lnSpc>
              <a:buClrTx/>
              <a:buSzTx/>
              <a:buFont typeface="Wingdings" panose="05000000000000000000" pitchFamily="2" charset="2"/>
              <a:buChar char="ü"/>
              <a:tabLst/>
            </a:pPr>
            <a:endParaRPr lang="ru-RU" altLang="en-US" sz="1300" b="0"/>
          </a:p>
          <a:p>
            <a:pPr marR="0" lvl="0" defTabSz="914400" latinLnBrk="0">
              <a:lnSpc>
                <a:spcPct val="90000"/>
              </a:lnSpc>
              <a:buClrTx/>
              <a:buSzTx/>
              <a:buFont typeface="Wingdings" panose="05000000000000000000" pitchFamily="2" charset="2"/>
              <a:buChar char="ü"/>
              <a:tabLst/>
            </a:pPr>
            <a:r>
              <a:rPr lang="ru-RU" altLang="en-US" sz="1300" b="1"/>
              <a:t>Collaboration with Regulators</a:t>
            </a:r>
            <a:r>
              <a:rPr lang="ru-RU" altLang="en-US" sz="1300" b="0"/>
              <a:t>: Partner with regulatory bodies to share insights and improve monitoring techniques for market compliance.</a:t>
            </a:r>
            <a:endParaRPr lang="en-US" altLang="en-US" sz="1300" b="0"/>
          </a:p>
          <a:p>
            <a:pPr marR="0" lvl="0" defTabSz="914400" latinLnBrk="0">
              <a:lnSpc>
                <a:spcPct val="90000"/>
              </a:lnSpc>
              <a:buClrTx/>
              <a:buSzTx/>
              <a:buFont typeface="Wingdings" panose="05000000000000000000" pitchFamily="2" charset="2"/>
              <a:buChar char="ü"/>
              <a:tabLst/>
            </a:pPr>
            <a:endParaRPr lang="ru-RU" altLang="en-US" sz="1300" b="0"/>
          </a:p>
          <a:p>
            <a:pPr marR="0" lvl="0" defTabSz="914400" latinLnBrk="0">
              <a:lnSpc>
                <a:spcPct val="90000"/>
              </a:lnSpc>
              <a:buClrTx/>
              <a:buSzTx/>
              <a:buFont typeface="Wingdings" panose="05000000000000000000" pitchFamily="2" charset="2"/>
              <a:buChar char="ü"/>
              <a:tabLst/>
            </a:pPr>
            <a:r>
              <a:rPr lang="ru-RU" altLang="en-US" sz="1300" b="1"/>
              <a:t>User Behavior Analysis</a:t>
            </a:r>
            <a:r>
              <a:rPr lang="ru-RU" altLang="en-US" sz="1300" b="0"/>
              <a:t>: Profile trader behaviors to better predict and mitigate potential manipulation activities.</a:t>
            </a:r>
            <a:endParaRPr lang="en-US" altLang="en-US" sz="1300" b="0"/>
          </a:p>
          <a:p>
            <a:pPr marR="0" lvl="0" defTabSz="914400" latinLnBrk="0">
              <a:lnSpc>
                <a:spcPct val="90000"/>
              </a:lnSpc>
              <a:buClrTx/>
              <a:buSzTx/>
              <a:buFont typeface="Wingdings" panose="05000000000000000000" pitchFamily="2" charset="2"/>
              <a:buChar char="ü"/>
              <a:tabLst/>
            </a:pPr>
            <a:endParaRPr lang="ru-RU" altLang="en-US" sz="1300" b="0"/>
          </a:p>
          <a:p>
            <a:pPr marR="0" lvl="0" defTabSz="914400" latinLnBrk="0">
              <a:lnSpc>
                <a:spcPct val="90000"/>
              </a:lnSpc>
              <a:buClrTx/>
              <a:buSzTx/>
              <a:buFont typeface="Wingdings" panose="05000000000000000000" pitchFamily="2" charset="2"/>
              <a:buChar char="ü"/>
              <a:tabLst/>
            </a:pPr>
            <a:r>
              <a:rPr lang="ru-RU" altLang="en-US" sz="1300" b="1"/>
              <a:t>Blockchain for Transparency</a:t>
            </a:r>
            <a:r>
              <a:rPr lang="ru-RU" altLang="en-US" sz="1300"/>
              <a:t>: </a:t>
            </a:r>
            <a:r>
              <a:rPr lang="ru-RU" altLang="en-US" sz="1300" b="0"/>
              <a:t>Explore blockchain technology to enhance transparency and reduce manipulation opportunities</a:t>
            </a:r>
            <a:r>
              <a:rPr lang="ru-RU" altLang="en-US" sz="1300"/>
              <a:t>.</a:t>
            </a:r>
            <a:br>
              <a:rPr kumimoji="0" lang="ru-RU" altLang="en-US" sz="1300" i="0" u="none" strike="noStrike" cap="none" normalizeH="0" baseline="0">
                <a:ln>
                  <a:noFill/>
                </a:ln>
                <a:effectLst/>
              </a:rPr>
            </a:br>
            <a:br>
              <a:rPr kumimoji="0" lang="ru-RU" altLang="en-US" sz="1300" i="0" u="none" strike="noStrike" cap="none" normalizeH="0" baseline="0">
                <a:ln>
                  <a:noFill/>
                </a:ln>
                <a:effectLst/>
              </a:rPr>
            </a:br>
            <a:br>
              <a:rPr kumimoji="0" lang="ru-RU" altLang="en-US" sz="1300" b="0" i="0" u="none" strike="noStrike" cap="none" normalizeH="0" baseline="0">
                <a:ln>
                  <a:noFill/>
                </a:ln>
                <a:effectLst/>
              </a:rPr>
            </a:br>
            <a:endParaRPr kumimoji="0" lang="ru-RU" altLang="en-US" sz="1300" b="0" i="0" u="none" strike="noStrike" cap="none" normalizeH="0" baseline="0">
              <a:ln>
                <a:noFill/>
              </a:ln>
              <a:effectLst/>
            </a:endParaRPr>
          </a:p>
        </p:txBody>
      </p:sp>
      <p:pic>
        <p:nvPicPr>
          <p:cNvPr id="7" name="Picture 6" descr="A black and red icons&#10;&#10;Description automatically generated">
            <a:extLst>
              <a:ext uri="{FF2B5EF4-FFF2-40B4-BE49-F238E27FC236}">
                <a16:creationId xmlns:a16="http://schemas.microsoft.com/office/drawing/2014/main" id="{FF31B548-F11C-3216-4049-F78DDE3FF9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0216" y="2299941"/>
            <a:ext cx="3672408" cy="3672408"/>
          </a:xfrm>
          <a:prstGeom prst="rect">
            <a:avLst/>
          </a:prstGeom>
          <a:noFill/>
          <a:effectLst>
            <a:softEdge rad="127000"/>
          </a:effectLst>
        </p:spPr>
      </p:pic>
      <p:sp>
        <p:nvSpPr>
          <p:cNvPr id="10" name="Rectangle 2">
            <a:extLst>
              <a:ext uri="{FF2B5EF4-FFF2-40B4-BE49-F238E27FC236}">
                <a16:creationId xmlns:a16="http://schemas.microsoft.com/office/drawing/2014/main" id="{AB349449-AE5E-1117-9593-8A57DE90FD4A}"/>
              </a:ext>
            </a:extLst>
          </p:cNvPr>
          <p:cNvSpPr txBox="1">
            <a:spLocks noChangeArrowheads="1"/>
          </p:cNvSpPr>
          <p:nvPr/>
        </p:nvSpPr>
        <p:spPr bwMode="auto">
          <a:xfrm>
            <a:off x="7464152" y="1412776"/>
            <a:ext cx="4608512"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F</a:t>
            </a:r>
            <a:r>
              <a:rPr lang="en-IN" sz="3600" b="1"/>
              <a:t>uture Work</a:t>
            </a:r>
            <a:endParaRPr lang="uk-UA" sz="3600" b="1"/>
          </a:p>
        </p:txBody>
      </p:sp>
    </p:spTree>
    <p:extLst>
      <p:ext uri="{BB962C8B-B14F-4D97-AF65-F5344CB8AC3E}">
        <p14:creationId xmlns:p14="http://schemas.microsoft.com/office/powerpoint/2010/main" val="19148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2243572" y="2060848"/>
            <a:ext cx="7704856" cy="2736304"/>
          </a:xfrm>
          <a:prstGeom prst="rect">
            <a:avLst/>
          </a:prstGeom>
          <a:solidFill>
            <a:srgbClr val="C00000">
              <a:alpha val="11000"/>
            </a:srgbClr>
          </a:solidFill>
          <a:ln>
            <a:noFill/>
          </a:ln>
          <a:effectLst>
            <a:glow rad="63500">
              <a:srgbClr val="FF0000">
                <a:alpha val="39000"/>
              </a:srgbClr>
            </a:glow>
            <a:softEdge rad="38100"/>
          </a:effectLst>
        </p:spPr>
        <p:txBody>
          <a:bodyPr vert="horz" wrap="square" lIns="91440" tIns="45720" rIns="91440" bIns="45720" numCol="1" anchor="ctr" anchorCtr="0" compatLnSpc="1">
            <a:prstTxWarp prst="textNoShape">
              <a:avLst/>
            </a:prstTxWarp>
            <a:normAutofit/>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7200" b="1"/>
              <a:t>T</a:t>
            </a:r>
            <a:r>
              <a:rPr lang="en-IN" sz="7200" b="1"/>
              <a:t>HANK YOU</a:t>
            </a:r>
            <a:endParaRPr lang="uk-UA" sz="7200" b="1"/>
          </a:p>
        </p:txBody>
      </p:sp>
      <p:pic>
        <p:nvPicPr>
          <p:cNvPr id="7" name="Picture 6" descr="A black and white logo&#10;&#10;Description automatically generated">
            <a:hlinkClick r:id="rId3"/>
            <a:extLst>
              <a:ext uri="{FF2B5EF4-FFF2-40B4-BE49-F238E27FC236}">
                <a16:creationId xmlns:a16="http://schemas.microsoft.com/office/drawing/2014/main" id="{EC11960D-2AEF-3C52-201C-FB18C647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8488" y="6237312"/>
            <a:ext cx="504056" cy="504056"/>
          </a:xfrm>
          <a:prstGeom prst="rect">
            <a:avLst/>
          </a:prstGeom>
        </p:spPr>
      </p:pic>
      <p:pic>
        <p:nvPicPr>
          <p:cNvPr id="9" name="Picture 8" descr="A black background with a black square&#10;&#10;Description automatically generated with medium confidence">
            <a:hlinkClick r:id="rId5"/>
            <a:extLst>
              <a:ext uri="{FF2B5EF4-FFF2-40B4-BE49-F238E27FC236}">
                <a16:creationId xmlns:a16="http://schemas.microsoft.com/office/drawing/2014/main" id="{47981A8F-07EC-66CB-9582-77FCF9F695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8568" y="6237312"/>
            <a:ext cx="504056" cy="504056"/>
          </a:xfrm>
          <a:prstGeom prst="rect">
            <a:avLst/>
          </a:prstGeom>
        </p:spPr>
      </p:pic>
    </p:spTree>
    <p:extLst>
      <p:ext uri="{BB962C8B-B14F-4D97-AF65-F5344CB8AC3E}">
        <p14:creationId xmlns:p14="http://schemas.microsoft.com/office/powerpoint/2010/main" val="262794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479376" y="2511624"/>
            <a:ext cx="11568856" cy="4229743"/>
          </a:xfrm>
        </p:spPr>
        <p:txBody>
          <a:bodyPr wrap="square" anchor="t">
            <a:noAutofit/>
          </a:bodyPr>
          <a:lstStyle/>
          <a:p>
            <a:pPr>
              <a:lnSpc>
                <a:spcPct val="90000"/>
              </a:lnSpc>
            </a:pPr>
            <a:r>
              <a:rPr lang="en-US" sz="2200" b="1"/>
              <a:t>Context: </a:t>
            </a:r>
            <a:r>
              <a:rPr lang="en-US" sz="2200"/>
              <a:t>As a Data Analyst at </a:t>
            </a:r>
            <a:r>
              <a:rPr lang="en-US" sz="2200" b="1"/>
              <a:t>EquiAnalytics Inc.</a:t>
            </a:r>
            <a:r>
              <a:rPr lang="en-US" sz="2200"/>
              <a:t>, you were tasked by the Risk Management team to investigate unusual trading patterns that could indicate market abuse. The goal was to identify any signs of manipulation in stock transactions and ensure regulatory compliance.</a:t>
            </a:r>
          </a:p>
          <a:p>
            <a:pPr>
              <a:lnSpc>
                <a:spcPct val="90000"/>
              </a:lnSpc>
            </a:pPr>
            <a:endParaRPr lang="en-US" sz="2200"/>
          </a:p>
          <a:p>
            <a:pPr>
              <a:lnSpc>
                <a:spcPct val="90000"/>
              </a:lnSpc>
            </a:pPr>
            <a:r>
              <a:rPr lang="en-US" sz="2200" b="1"/>
              <a:t>Challenge: </a:t>
            </a:r>
            <a:r>
              <a:rPr lang="en-US" altLang="en-US" sz="2200"/>
              <a:t>You were provided with three datasets: </a:t>
            </a:r>
            <a:r>
              <a:rPr lang="en-US" altLang="en-US" sz="2200" i="1"/>
              <a:t>surveillance_optimization</a:t>
            </a:r>
            <a:r>
              <a:rPr lang="en-US" altLang="en-US" sz="2200"/>
              <a:t>, </a:t>
            </a:r>
            <a:r>
              <a:rPr lang="en-US" altLang="en-US" sz="2200" i="1"/>
              <a:t>regulatory_enquiries</a:t>
            </a:r>
            <a:r>
              <a:rPr lang="en-US" altLang="en-US" sz="2200"/>
              <a:t>, and </a:t>
            </a:r>
            <a:r>
              <a:rPr lang="en-US" altLang="en-US" sz="2200" i="1"/>
              <a:t>market_manipulation_data</a:t>
            </a:r>
            <a:r>
              <a:rPr lang="en-US" altLang="en-US" sz="2200"/>
              <a:t>. Your job was to clean and analyze these datasets to uncover hidden patterns of abuse and provide actionable insights. </a:t>
            </a:r>
          </a:p>
          <a:p>
            <a:pPr>
              <a:lnSpc>
                <a:spcPct val="90000"/>
              </a:lnSpc>
            </a:pPr>
            <a:endParaRPr lang="en-US" altLang="en-US" sz="2200"/>
          </a:p>
          <a:p>
            <a:pPr>
              <a:lnSpc>
                <a:spcPct val="90000"/>
              </a:lnSpc>
            </a:pPr>
            <a:r>
              <a:rPr lang="en-US" sz="2200" b="1"/>
              <a:t>Approach: </a:t>
            </a:r>
            <a:r>
              <a:rPr lang="en-US" sz="2200"/>
              <a:t>Using SQL, you habe to systematically clean the data, perform aggregations and calculations to detect anomalies, and analyze user behaviors to pinpoint potential manipulators,risks and areas to focus.</a:t>
            </a:r>
            <a:endParaRPr lang="en-US" altLang="en-US" sz="2200"/>
          </a:p>
          <a:p>
            <a:pPr>
              <a:lnSpc>
                <a:spcPct val="90000"/>
              </a:lnSpc>
            </a:pPr>
            <a:endParaRPr lang="en-US" sz="2000"/>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4007768" y="1844824"/>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77500" lnSpcReduction="2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l"/>
            <a:r>
              <a:rPr lang="en-US" sz="3600" b="1"/>
              <a:t>The Analyst’s Challenge</a:t>
            </a:r>
            <a:endParaRPr lang="uk-UA" sz="3600" b="1" kern="0"/>
          </a:p>
        </p:txBody>
      </p:sp>
    </p:spTree>
    <p:extLst>
      <p:ext uri="{BB962C8B-B14F-4D97-AF65-F5344CB8AC3E}">
        <p14:creationId xmlns:p14="http://schemas.microsoft.com/office/powerpoint/2010/main" val="1961262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395377" y="2708920"/>
            <a:ext cx="3612391" cy="3914824"/>
          </a:xfrm>
        </p:spPr>
        <p:txBody>
          <a:bodyPr wrap="square" anchor="t">
            <a:noAutofit/>
          </a:bodyPr>
          <a:lstStyle/>
          <a:p>
            <a:pPr marR="0" lvl="0" defTabSz="914400" latinLnBrk="0">
              <a:lnSpc>
                <a:spcPct val="90000"/>
              </a:lnSpc>
              <a:buClrTx/>
              <a:buSzTx/>
              <a:buFontTx/>
              <a:buChar char="•"/>
              <a:tabLst/>
            </a:pPr>
            <a:r>
              <a:rPr lang="en-US" altLang="en-US" sz="2000" b="1"/>
              <a:t>Dataset 1: </a:t>
            </a:r>
            <a:r>
              <a:rPr lang="en-US" altLang="en-US" sz="2000"/>
              <a:t>Surveillance Optimization</a:t>
            </a:r>
          </a:p>
          <a:p>
            <a:pPr marR="0" lvl="0" defTabSz="914400" latinLnBrk="0">
              <a:lnSpc>
                <a:spcPct val="90000"/>
              </a:lnSpc>
              <a:buClrTx/>
              <a:buSzTx/>
              <a:buFontTx/>
              <a:buChar char="•"/>
              <a:tabLst/>
            </a:pPr>
            <a:endParaRPr lang="en-US" altLang="en-US" sz="2000"/>
          </a:p>
          <a:p>
            <a:pPr marR="0" lvl="0" defTabSz="914400" latinLnBrk="0">
              <a:lnSpc>
                <a:spcPct val="90000"/>
              </a:lnSpc>
              <a:buClrTx/>
              <a:buSzTx/>
              <a:buFontTx/>
              <a:buChar char="•"/>
              <a:tabLst/>
            </a:pPr>
            <a:r>
              <a:rPr lang="en-US" altLang="en-US" sz="2000" b="1"/>
              <a:t>Description: </a:t>
            </a:r>
            <a:r>
              <a:rPr lang="en-US" altLang="en-US" sz="2000"/>
              <a:t>Contains transactional data including transaction IDs, stock IDs, transaction prices, volumes, and dates.</a:t>
            </a:r>
          </a:p>
          <a:p>
            <a:pPr marR="0" lvl="0" defTabSz="914400" latinLnBrk="0">
              <a:lnSpc>
                <a:spcPct val="90000"/>
              </a:lnSpc>
              <a:buClrTx/>
              <a:buSzTx/>
              <a:buFontTx/>
              <a:buChar char="•"/>
              <a:tabLst/>
            </a:pPr>
            <a:endParaRPr lang="en-US" altLang="en-US" sz="2000"/>
          </a:p>
          <a:p>
            <a:pPr marR="0" lvl="0" defTabSz="914400" latinLnBrk="0">
              <a:lnSpc>
                <a:spcPct val="90000"/>
              </a:lnSpc>
              <a:buClrTx/>
              <a:buSzTx/>
              <a:buFontTx/>
              <a:buChar char="•"/>
              <a:tabLst/>
            </a:pPr>
            <a:r>
              <a:rPr lang="en-US" altLang="en-US" sz="2000" b="1"/>
              <a:t>Key Fields: </a:t>
            </a:r>
            <a:r>
              <a:rPr lang="en-US" altLang="en-US" sz="2000" i="1"/>
              <a:t>Transaction_ID, Stock, Transaction_Price, Volume, Transaction_Date</a:t>
            </a:r>
          </a:p>
          <a:p>
            <a:pPr>
              <a:lnSpc>
                <a:spcPct val="90000"/>
              </a:lnSpc>
            </a:pPr>
            <a:endParaRPr lang="en-US" sz="2000"/>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4007768" y="1844824"/>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The Datasets</a:t>
            </a:r>
            <a:endParaRPr lang="uk-UA" sz="3600" b="1" kern="0"/>
          </a:p>
        </p:txBody>
      </p:sp>
      <p:sp>
        <p:nvSpPr>
          <p:cNvPr id="4" name="Rectangle 3">
            <a:extLst>
              <a:ext uri="{FF2B5EF4-FFF2-40B4-BE49-F238E27FC236}">
                <a16:creationId xmlns:a16="http://schemas.microsoft.com/office/drawing/2014/main" id="{269509B2-BCE5-6E4E-BC99-0CA510B4CBCA}"/>
              </a:ext>
            </a:extLst>
          </p:cNvPr>
          <p:cNvSpPr txBox="1">
            <a:spLocks noChangeArrowheads="1"/>
          </p:cNvSpPr>
          <p:nvPr/>
        </p:nvSpPr>
        <p:spPr bwMode="auto">
          <a:xfrm>
            <a:off x="4124265" y="2708920"/>
            <a:ext cx="3771935" cy="3914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28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400">
                <a:solidFill>
                  <a:schemeClr val="bg1"/>
                </a:solidFill>
                <a:latin typeface="+mn-lt"/>
              </a:defRPr>
            </a:lvl2pPr>
            <a:lvl3pPr marL="1143000" indent="-228600" algn="l" rtl="0" eaLnBrk="1" fontAlgn="base" hangingPunct="1">
              <a:spcBef>
                <a:spcPct val="20000"/>
              </a:spcBef>
              <a:spcAft>
                <a:spcPct val="0"/>
              </a:spcAft>
              <a:buChar char="•"/>
              <a:defRPr sz="2000">
                <a:solidFill>
                  <a:schemeClr val="bg1"/>
                </a:solidFill>
                <a:latin typeface="+mn-lt"/>
              </a:defRPr>
            </a:lvl3pPr>
            <a:lvl4pPr marL="1600200" indent="-228600" algn="l" rtl="0" eaLnBrk="1" fontAlgn="base" hangingPunct="1">
              <a:spcBef>
                <a:spcPct val="20000"/>
              </a:spcBef>
              <a:spcAft>
                <a:spcPct val="0"/>
              </a:spcAft>
              <a:buChar char="–"/>
              <a:defRPr sz="1800">
                <a:solidFill>
                  <a:schemeClr val="bg1"/>
                </a:solidFill>
                <a:latin typeface="+mn-lt"/>
              </a:defRPr>
            </a:lvl4pPr>
            <a:lvl5pPr marL="2057400" indent="-228600" algn="l" rtl="0" eaLnBrk="1" fontAlgn="base" hangingPunct="1">
              <a:spcBef>
                <a:spcPct val="20000"/>
              </a:spcBef>
              <a:spcAft>
                <a:spcPct val="0"/>
              </a:spcAft>
              <a:buChar char="»"/>
              <a:defRPr sz="1800">
                <a:solidFill>
                  <a:schemeClr val="bg1"/>
                </a:solidFill>
                <a:latin typeface="+mn-lt"/>
              </a:defRPr>
            </a:lvl5pPr>
            <a:lvl6pPr marL="2514600" indent="-228600" algn="l" rtl="0" eaLnBrk="1" fontAlgn="base" hangingPunct="1">
              <a:spcBef>
                <a:spcPct val="20000"/>
              </a:spcBef>
              <a:spcAft>
                <a:spcPct val="0"/>
              </a:spcAft>
              <a:buChar char="»"/>
              <a:defRPr sz="1800">
                <a:solidFill>
                  <a:schemeClr val="bg1"/>
                </a:solidFill>
                <a:latin typeface="+mn-lt"/>
              </a:defRPr>
            </a:lvl6pPr>
            <a:lvl7pPr marL="2971800" indent="-228600" algn="l" rtl="0" eaLnBrk="1" fontAlgn="base" hangingPunct="1">
              <a:spcBef>
                <a:spcPct val="20000"/>
              </a:spcBef>
              <a:spcAft>
                <a:spcPct val="0"/>
              </a:spcAft>
              <a:buChar char="»"/>
              <a:defRPr sz="1800">
                <a:solidFill>
                  <a:schemeClr val="bg1"/>
                </a:solidFill>
                <a:latin typeface="+mn-lt"/>
              </a:defRPr>
            </a:lvl7pPr>
            <a:lvl8pPr marL="3429000" indent="-228600" algn="l" rtl="0" eaLnBrk="1" fontAlgn="base" hangingPunct="1">
              <a:spcBef>
                <a:spcPct val="20000"/>
              </a:spcBef>
              <a:spcAft>
                <a:spcPct val="0"/>
              </a:spcAft>
              <a:buChar char="»"/>
              <a:defRPr sz="1800">
                <a:solidFill>
                  <a:schemeClr val="bg1"/>
                </a:solidFill>
                <a:latin typeface="+mn-lt"/>
              </a:defRPr>
            </a:lvl8pPr>
            <a:lvl9pPr marL="3886200" indent="-228600" algn="l" rtl="0" eaLnBrk="1" fontAlgn="base" hangingPunct="1">
              <a:spcBef>
                <a:spcPct val="20000"/>
              </a:spcBef>
              <a:spcAft>
                <a:spcPct val="0"/>
              </a:spcAft>
              <a:buChar char="»"/>
              <a:defRPr sz="1800">
                <a:solidFill>
                  <a:schemeClr val="bg1"/>
                </a:solidFill>
                <a:latin typeface="+mn-lt"/>
              </a:defRPr>
            </a:lvl9pPr>
          </a:lstStyle>
          <a:p>
            <a:pPr>
              <a:lnSpc>
                <a:spcPct val="90000"/>
              </a:lnSpc>
            </a:pPr>
            <a:r>
              <a:rPr lang="en-US" altLang="en-US" sz="2000" b="1" kern="0"/>
              <a:t>Dataset 1:</a:t>
            </a:r>
            <a:r>
              <a:rPr lang="en-US" altLang="en-US" sz="2000"/>
              <a:t>Regulatory Enquiries</a:t>
            </a:r>
          </a:p>
          <a:p>
            <a:pPr marL="0" indent="0">
              <a:lnSpc>
                <a:spcPct val="90000"/>
              </a:lnSpc>
              <a:buNone/>
            </a:pPr>
            <a:endParaRPr lang="en-US" altLang="en-US" sz="2000" kern="0"/>
          </a:p>
          <a:p>
            <a:pPr>
              <a:lnSpc>
                <a:spcPct val="90000"/>
              </a:lnSpc>
            </a:pPr>
            <a:r>
              <a:rPr lang="en-US" altLang="en-US" sz="2000" b="1" kern="0"/>
              <a:t>Description:</a:t>
            </a:r>
            <a:r>
              <a:rPr lang="en-US" altLang="en-US" sz="2000"/>
              <a:t>Logs of regulatory enquiries made by users, capturing details such as enquiry date, user ID, and enquiry price.</a:t>
            </a:r>
          </a:p>
          <a:p>
            <a:pPr>
              <a:lnSpc>
                <a:spcPct val="90000"/>
              </a:lnSpc>
            </a:pPr>
            <a:endParaRPr lang="en-US" altLang="en-US" sz="2000" kern="0"/>
          </a:p>
          <a:p>
            <a:pPr>
              <a:lnSpc>
                <a:spcPct val="90000"/>
              </a:lnSpc>
            </a:pPr>
            <a:r>
              <a:rPr lang="en-US" altLang="en-US" sz="2000" b="1" kern="0"/>
              <a:t>Key Fields: </a:t>
            </a:r>
            <a:r>
              <a:rPr lang="en-US" altLang="en-US" sz="2000" i="1"/>
              <a:t>Enquiry_ID, User_ID, Enquiry_Date, Enquiry_Price</a:t>
            </a:r>
          </a:p>
          <a:p>
            <a:pPr marL="0" indent="0">
              <a:lnSpc>
                <a:spcPct val="90000"/>
              </a:lnSpc>
              <a:buNone/>
            </a:pPr>
            <a:endParaRPr lang="en-US" altLang="en-US" sz="2000" b="1" kern="0"/>
          </a:p>
          <a:p>
            <a:pPr>
              <a:lnSpc>
                <a:spcPct val="90000"/>
              </a:lnSpc>
            </a:pPr>
            <a:endParaRPr lang="en-US" sz="2000" kern="0"/>
          </a:p>
        </p:txBody>
      </p:sp>
      <p:sp>
        <p:nvSpPr>
          <p:cNvPr id="5" name="Rectangle 3">
            <a:extLst>
              <a:ext uri="{FF2B5EF4-FFF2-40B4-BE49-F238E27FC236}">
                <a16:creationId xmlns:a16="http://schemas.microsoft.com/office/drawing/2014/main" id="{9B5B86F2-FF0C-358E-09EA-FD170CCD1361}"/>
              </a:ext>
            </a:extLst>
          </p:cNvPr>
          <p:cNvSpPr txBox="1">
            <a:spLocks noChangeArrowheads="1"/>
          </p:cNvSpPr>
          <p:nvPr/>
        </p:nvSpPr>
        <p:spPr bwMode="auto">
          <a:xfrm>
            <a:off x="8012697" y="2708920"/>
            <a:ext cx="3771935"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28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400">
                <a:solidFill>
                  <a:schemeClr val="bg1"/>
                </a:solidFill>
                <a:latin typeface="+mn-lt"/>
              </a:defRPr>
            </a:lvl2pPr>
            <a:lvl3pPr marL="1143000" indent="-228600" algn="l" rtl="0" eaLnBrk="1" fontAlgn="base" hangingPunct="1">
              <a:spcBef>
                <a:spcPct val="20000"/>
              </a:spcBef>
              <a:spcAft>
                <a:spcPct val="0"/>
              </a:spcAft>
              <a:buChar char="•"/>
              <a:defRPr sz="2000">
                <a:solidFill>
                  <a:schemeClr val="bg1"/>
                </a:solidFill>
                <a:latin typeface="+mn-lt"/>
              </a:defRPr>
            </a:lvl3pPr>
            <a:lvl4pPr marL="1600200" indent="-228600" algn="l" rtl="0" eaLnBrk="1" fontAlgn="base" hangingPunct="1">
              <a:spcBef>
                <a:spcPct val="20000"/>
              </a:spcBef>
              <a:spcAft>
                <a:spcPct val="0"/>
              </a:spcAft>
              <a:buChar char="–"/>
              <a:defRPr sz="1800">
                <a:solidFill>
                  <a:schemeClr val="bg1"/>
                </a:solidFill>
                <a:latin typeface="+mn-lt"/>
              </a:defRPr>
            </a:lvl4pPr>
            <a:lvl5pPr marL="2057400" indent="-228600" algn="l" rtl="0" eaLnBrk="1" fontAlgn="base" hangingPunct="1">
              <a:spcBef>
                <a:spcPct val="20000"/>
              </a:spcBef>
              <a:spcAft>
                <a:spcPct val="0"/>
              </a:spcAft>
              <a:buChar char="»"/>
              <a:defRPr sz="1800">
                <a:solidFill>
                  <a:schemeClr val="bg1"/>
                </a:solidFill>
                <a:latin typeface="+mn-lt"/>
              </a:defRPr>
            </a:lvl5pPr>
            <a:lvl6pPr marL="2514600" indent="-228600" algn="l" rtl="0" eaLnBrk="1" fontAlgn="base" hangingPunct="1">
              <a:spcBef>
                <a:spcPct val="20000"/>
              </a:spcBef>
              <a:spcAft>
                <a:spcPct val="0"/>
              </a:spcAft>
              <a:buChar char="»"/>
              <a:defRPr sz="1800">
                <a:solidFill>
                  <a:schemeClr val="bg1"/>
                </a:solidFill>
                <a:latin typeface="+mn-lt"/>
              </a:defRPr>
            </a:lvl6pPr>
            <a:lvl7pPr marL="2971800" indent="-228600" algn="l" rtl="0" eaLnBrk="1" fontAlgn="base" hangingPunct="1">
              <a:spcBef>
                <a:spcPct val="20000"/>
              </a:spcBef>
              <a:spcAft>
                <a:spcPct val="0"/>
              </a:spcAft>
              <a:buChar char="»"/>
              <a:defRPr sz="1800">
                <a:solidFill>
                  <a:schemeClr val="bg1"/>
                </a:solidFill>
                <a:latin typeface="+mn-lt"/>
              </a:defRPr>
            </a:lvl7pPr>
            <a:lvl8pPr marL="3429000" indent="-228600" algn="l" rtl="0" eaLnBrk="1" fontAlgn="base" hangingPunct="1">
              <a:spcBef>
                <a:spcPct val="20000"/>
              </a:spcBef>
              <a:spcAft>
                <a:spcPct val="0"/>
              </a:spcAft>
              <a:buChar char="»"/>
              <a:defRPr sz="1800">
                <a:solidFill>
                  <a:schemeClr val="bg1"/>
                </a:solidFill>
                <a:latin typeface="+mn-lt"/>
              </a:defRPr>
            </a:lvl8pPr>
            <a:lvl9pPr marL="3886200" indent="-228600" algn="l" rtl="0" eaLnBrk="1" fontAlgn="base" hangingPunct="1">
              <a:spcBef>
                <a:spcPct val="20000"/>
              </a:spcBef>
              <a:spcAft>
                <a:spcPct val="0"/>
              </a:spcAft>
              <a:buChar char="»"/>
              <a:defRPr sz="1800">
                <a:solidFill>
                  <a:schemeClr val="bg1"/>
                </a:solidFill>
                <a:latin typeface="+mn-lt"/>
              </a:defRPr>
            </a:lvl9pPr>
          </a:lstStyle>
          <a:p>
            <a:pPr>
              <a:lnSpc>
                <a:spcPct val="90000"/>
              </a:lnSpc>
            </a:pPr>
            <a:r>
              <a:rPr lang="en-US" altLang="en-US" sz="2000" b="1" kern="0"/>
              <a:t>Dataset 3:</a:t>
            </a:r>
            <a:r>
              <a:rPr lang="en-IN" sz="2000"/>
              <a:t>Market Manipulation Data</a:t>
            </a:r>
            <a:endParaRPr lang="en-US" altLang="en-US" sz="2000"/>
          </a:p>
          <a:p>
            <a:pPr>
              <a:lnSpc>
                <a:spcPct val="90000"/>
              </a:lnSpc>
            </a:pPr>
            <a:endParaRPr lang="en-US" altLang="en-US" sz="2000" kern="0"/>
          </a:p>
          <a:p>
            <a:pPr>
              <a:lnSpc>
                <a:spcPct val="90000"/>
              </a:lnSpc>
            </a:pPr>
            <a:r>
              <a:rPr lang="en-US" altLang="en-US" sz="2000" b="1" kern="0"/>
              <a:t>Description: </a:t>
            </a:r>
            <a:r>
              <a:rPr lang="en-US" altLang="en-US" sz="2000"/>
              <a:t>Contains detailed records of trading activities that may be indicative of market manipulation</a:t>
            </a:r>
          </a:p>
          <a:p>
            <a:pPr marL="0" indent="0">
              <a:lnSpc>
                <a:spcPct val="90000"/>
              </a:lnSpc>
              <a:buNone/>
            </a:pPr>
            <a:endParaRPr lang="en-US" altLang="en-US" sz="2000" kern="0"/>
          </a:p>
          <a:p>
            <a:pPr>
              <a:lnSpc>
                <a:spcPct val="90000"/>
              </a:lnSpc>
            </a:pPr>
            <a:r>
              <a:rPr lang="en-US" altLang="en-US" sz="2000" b="1" kern="0"/>
              <a:t>Key Fields:</a:t>
            </a:r>
            <a:r>
              <a:rPr lang="en-US" altLang="en-US" sz="2000" i="1"/>
              <a:t>Transaction_ID, User_ID,Stock,Order_Price, Order_Volume,Date_of_Manipulation, Order_Type</a:t>
            </a:r>
          </a:p>
          <a:p>
            <a:pPr>
              <a:lnSpc>
                <a:spcPct val="90000"/>
              </a:lnSpc>
            </a:pPr>
            <a:endParaRPr lang="en-US" sz="2000" kern="0"/>
          </a:p>
        </p:txBody>
      </p:sp>
    </p:spTree>
    <p:extLst>
      <p:ext uri="{BB962C8B-B14F-4D97-AF65-F5344CB8AC3E}">
        <p14:creationId xmlns:p14="http://schemas.microsoft.com/office/powerpoint/2010/main" val="1932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7481E2-4F02-3F7B-111F-AF413B140A3D}"/>
              </a:ext>
            </a:extLst>
          </p:cNvPr>
          <p:cNvSpPr>
            <a:spLocks noGrp="1"/>
          </p:cNvSpPr>
          <p:nvPr>
            <p:ph type="title"/>
          </p:nvPr>
        </p:nvSpPr>
        <p:spPr>
          <a:xfrm>
            <a:off x="575733" y="2775034"/>
            <a:ext cx="11040533" cy="938212"/>
          </a:xfrm>
        </p:spPr>
        <p:txBody>
          <a:bodyPr/>
          <a:lstStyle/>
          <a:p>
            <a:pPr algn="ctr"/>
            <a:r>
              <a:rPr lang="en-US" sz="4400" b="1"/>
              <a:t>Queries with Easy Complexity</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A899F84D-8053-DC28-ED51-01D44F7A2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824" y="4079180"/>
            <a:ext cx="2539682" cy="2539682"/>
          </a:xfrm>
          <a:prstGeom prst="rect">
            <a:avLst/>
          </a:prstGeom>
          <a:solidFill>
            <a:schemeClr val="bg1"/>
          </a:solidFill>
          <a:effectLst>
            <a:glow rad="127000">
              <a:schemeClr val="bg1"/>
            </a:glow>
          </a:effectLst>
        </p:spPr>
      </p:pic>
    </p:spTree>
    <p:extLst>
      <p:ext uri="{BB962C8B-B14F-4D97-AF65-F5344CB8AC3E}">
        <p14:creationId xmlns:p14="http://schemas.microsoft.com/office/powerpoint/2010/main" val="243391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19336" y="2481920"/>
            <a:ext cx="11089232" cy="576064"/>
          </a:xfrm>
        </p:spPr>
        <p:txBody>
          <a:bodyPr wrap="square" anchor="t">
            <a:noAutofit/>
          </a:bodyPr>
          <a:lstStyle/>
          <a:p>
            <a:pPr algn="ctr">
              <a:lnSpc>
                <a:spcPct val="90000"/>
              </a:lnSpc>
              <a:buFont typeface="Wingdings" panose="05000000000000000000" pitchFamily="2" charset="2"/>
              <a:buChar char="Ø"/>
            </a:pPr>
            <a:r>
              <a:rPr lang="en-US" sz="3600" b="1">
                <a:latin typeface="AngsanaUPC" panose="020B0502040204020203" pitchFamily="18" charset="-34"/>
                <a:cs typeface="AngsanaUPC" panose="020B0502040204020203" pitchFamily="18" charset="-34"/>
              </a:rPr>
              <a:t>Find the Total Transaction Value for Each Stock in the surveillance Data.</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4007768" y="1844824"/>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Question-1</a:t>
            </a:r>
            <a:endParaRPr lang="uk-UA" sz="3600" b="1" kern="0"/>
          </a:p>
        </p:txBody>
      </p:sp>
      <p:pic>
        <p:nvPicPr>
          <p:cNvPr id="4" name="Picture 3" descr="A screenshot of a computer program&#10;&#10;Description automatically generated">
            <a:extLst>
              <a:ext uri="{FF2B5EF4-FFF2-40B4-BE49-F238E27FC236}">
                <a16:creationId xmlns:a16="http://schemas.microsoft.com/office/drawing/2014/main" id="{4E7C5FA7-3157-FC10-9FBF-C24BBA769A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12912"/>
            <a:ext cx="5559371" cy="303531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D3FB38A-47A3-A074-072A-C7657EB97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777" y="4437112"/>
            <a:ext cx="4260871" cy="2236077"/>
          </a:xfrm>
          <a:prstGeom prst="rect">
            <a:avLst/>
          </a:prstGeom>
          <a:effectLst>
            <a:glow rad="63500">
              <a:schemeClr val="accent1">
                <a:satMod val="175000"/>
                <a:alpha val="40000"/>
              </a:schemeClr>
            </a:glow>
            <a:softEdge rad="12700"/>
          </a:effectLst>
        </p:spPr>
      </p:pic>
    </p:spTree>
    <p:extLst>
      <p:ext uri="{BB962C8B-B14F-4D97-AF65-F5344CB8AC3E}">
        <p14:creationId xmlns:p14="http://schemas.microsoft.com/office/powerpoint/2010/main" val="427112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19336" y="2481920"/>
            <a:ext cx="11089232" cy="576064"/>
          </a:xfrm>
        </p:spPr>
        <p:txBody>
          <a:bodyPr wrap="square" anchor="t">
            <a:noAutofit/>
          </a:bodyPr>
          <a:lstStyle/>
          <a:p>
            <a:pPr algn="ctr">
              <a:lnSpc>
                <a:spcPct val="90000"/>
              </a:lnSpc>
              <a:buFont typeface="Wingdings" panose="05000000000000000000" pitchFamily="2" charset="2"/>
              <a:buChar char="Ø"/>
            </a:pPr>
            <a:r>
              <a:rPr lang="en-US" sz="3600" b="1">
                <a:latin typeface="AngsanaUPC" panose="020B0502040204020203" pitchFamily="18" charset="-34"/>
                <a:cs typeface="AngsanaUPC" panose="020B0502040204020203" pitchFamily="18" charset="-34"/>
              </a:rPr>
              <a:t>Identify the top three manipulated Stocks with the Highest Average Order Price.</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4007768" y="1844824"/>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Question-2</a:t>
            </a:r>
            <a:endParaRPr lang="uk-UA" sz="3600" b="1" kern="0"/>
          </a:p>
        </p:txBody>
      </p:sp>
      <p:pic>
        <p:nvPicPr>
          <p:cNvPr id="5" name="Picture 4" descr="A screenshot of a computer program&#10;&#10;Description automatically generated">
            <a:extLst>
              <a:ext uri="{FF2B5EF4-FFF2-40B4-BE49-F238E27FC236}">
                <a16:creationId xmlns:a16="http://schemas.microsoft.com/office/drawing/2014/main" id="{986C8E36-4850-8348-8CAD-921BDCEC4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44" y="3207488"/>
            <a:ext cx="5625979" cy="274728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BCDB106-924A-1756-132E-188B017B6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152" y="4581128"/>
            <a:ext cx="4536504" cy="2070858"/>
          </a:xfrm>
          <a:prstGeom prst="rect">
            <a:avLst/>
          </a:prstGeom>
          <a:effectLst>
            <a:glow rad="63500">
              <a:schemeClr val="accent1">
                <a:satMod val="175000"/>
                <a:alpha val="40000"/>
              </a:schemeClr>
            </a:glow>
            <a:softEdge rad="12700"/>
          </a:effectLst>
        </p:spPr>
      </p:pic>
    </p:spTree>
    <p:extLst>
      <p:ext uri="{BB962C8B-B14F-4D97-AF65-F5344CB8AC3E}">
        <p14:creationId xmlns:p14="http://schemas.microsoft.com/office/powerpoint/2010/main" val="27440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sz="half" idx="2"/>
          </p:nvPr>
        </p:nvSpPr>
        <p:spPr>
          <a:xfrm>
            <a:off x="119336" y="2481920"/>
            <a:ext cx="11089232" cy="576064"/>
          </a:xfrm>
        </p:spPr>
        <p:txBody>
          <a:bodyPr wrap="square" anchor="t">
            <a:noAutofit/>
          </a:bodyPr>
          <a:lstStyle/>
          <a:p>
            <a:pPr algn="ctr">
              <a:lnSpc>
                <a:spcPct val="90000"/>
              </a:lnSpc>
              <a:buFont typeface="Wingdings" panose="05000000000000000000" pitchFamily="2" charset="2"/>
              <a:buChar char="Ø"/>
            </a:pPr>
            <a:r>
              <a:rPr lang="en-US" sz="3600" b="1">
                <a:latin typeface="AngsanaUPC" panose="020B0502040204020203" pitchFamily="18" charset="-34"/>
                <a:cs typeface="AngsanaUPC" panose="020B0502040204020203" pitchFamily="18" charset="-34"/>
              </a:rPr>
              <a:t>Find the Top five Enquiry_Type and the users who requested it.</a:t>
            </a:r>
          </a:p>
        </p:txBody>
      </p:sp>
      <p:sp>
        <p:nvSpPr>
          <p:cNvPr id="3" name="Rectangle 2">
            <a:extLst>
              <a:ext uri="{FF2B5EF4-FFF2-40B4-BE49-F238E27FC236}">
                <a16:creationId xmlns:a16="http://schemas.microsoft.com/office/drawing/2014/main" id="{F9EC9F17-C20B-5E43-86FF-3317B6E926E9}"/>
              </a:ext>
            </a:extLst>
          </p:cNvPr>
          <p:cNvSpPr txBox="1">
            <a:spLocks noChangeArrowheads="1"/>
          </p:cNvSpPr>
          <p:nvPr/>
        </p:nvSpPr>
        <p:spPr bwMode="auto">
          <a:xfrm>
            <a:off x="4007768" y="1844824"/>
            <a:ext cx="4407633" cy="576064"/>
          </a:xfrm>
          <a:prstGeom prst="rect">
            <a:avLst/>
          </a:prstGeom>
          <a:solidFill>
            <a:srgbClr val="C00000"/>
          </a:solidFill>
          <a:ln>
            <a:noFill/>
          </a:ln>
          <a:effectLst>
            <a:glow rad="63500">
              <a:srgbClr val="FF0000">
                <a:alpha val="39000"/>
              </a:srgbClr>
            </a:glow>
            <a:softEdge rad="3810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2500" lnSpcReduction="10000"/>
          </a:bodyPr>
          <a:lstStyle>
            <a:lvl1pPr algn="r" rtl="0" eaLnBrk="1" fontAlgn="base" hangingPunct="1">
              <a:spcBef>
                <a:spcPct val="0"/>
              </a:spcBef>
              <a:spcAft>
                <a:spcPct val="0"/>
              </a:spcAft>
              <a:defRPr sz="3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a:lstStyle>
          <a:p>
            <a:pPr algn="ctr"/>
            <a:r>
              <a:rPr lang="en-US" sz="3600" b="1"/>
              <a:t>Business Question-3</a:t>
            </a:r>
            <a:endParaRPr lang="uk-UA" sz="3600" b="1" kern="0"/>
          </a:p>
        </p:txBody>
      </p:sp>
      <p:pic>
        <p:nvPicPr>
          <p:cNvPr id="4" name="Picture 3" descr="A screenshot of a computer program&#10;&#10;Description automatically generated">
            <a:extLst>
              <a:ext uri="{FF2B5EF4-FFF2-40B4-BE49-F238E27FC236}">
                <a16:creationId xmlns:a16="http://schemas.microsoft.com/office/drawing/2014/main" id="{C2FF31F1-414F-602A-DDDC-6C78A32A8E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956" y="3119016"/>
            <a:ext cx="6082522" cy="331972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CFB63A7-73C8-548B-29A4-30E828A86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4581128"/>
            <a:ext cx="4593376" cy="2040037"/>
          </a:xfrm>
          <a:prstGeom prst="rect">
            <a:avLst/>
          </a:prstGeom>
          <a:effectLst>
            <a:glow rad="63500">
              <a:schemeClr val="accent1">
                <a:alpha val="40000"/>
              </a:schemeClr>
            </a:glow>
            <a:softEdge rad="12700"/>
          </a:effectLst>
        </p:spPr>
      </p:pic>
    </p:spTree>
    <p:extLst>
      <p:ext uri="{BB962C8B-B14F-4D97-AF65-F5344CB8AC3E}">
        <p14:creationId xmlns:p14="http://schemas.microsoft.com/office/powerpoint/2010/main" val="109215215"/>
      </p:ext>
    </p:extLst>
  </p:cSld>
  <p:clrMapOvr>
    <a:masterClrMapping/>
  </p:clrMapOvr>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Futura LT Book"/>
        <a:ea typeface="굴림"/>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0" i="0" u="none" strike="noStrike" cap="none" normalizeH="0" baseline="0" smtClean="0">
            <a:ln>
              <a:noFill/>
            </a:ln>
            <a:solidFill>
              <a:schemeClr val="bg1"/>
            </a:solidFill>
            <a:effectLst/>
            <a:latin typeface="Futura LT Book"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0" i="0" u="none" strike="noStrike" cap="none" normalizeH="0" baseline="0" smtClean="0">
            <a:ln>
              <a:noFill/>
            </a:ln>
            <a:solidFill>
              <a:schemeClr val="bg1"/>
            </a:solidFill>
            <a:effectLst/>
            <a:latin typeface="Futura LT Book" pitchFamily="2" charset="0"/>
            <a:ea typeface="굴림" charset="-127"/>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utura LT Book"/>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0" i="0" u="none" strike="noStrike" cap="none" normalizeH="0" baseline="0" smtClean="0">
            <a:ln>
              <a:noFill/>
            </a:ln>
            <a:solidFill>
              <a:schemeClr val="bg1"/>
            </a:solidFill>
            <a:effectLst/>
            <a:latin typeface="Futura LT Book"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0" i="0" u="none" strike="noStrike" cap="none" normalizeH="0" baseline="0" smtClean="0">
            <a:ln>
              <a:noFill/>
            </a:ln>
            <a:solidFill>
              <a:schemeClr val="bg1"/>
            </a:solidFill>
            <a:effectLst/>
            <a:latin typeface="Futura LT Book" pitchFamily="2" charset="0"/>
            <a:ea typeface="굴림"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628</TotalTime>
  <Words>1677</Words>
  <Application>Microsoft Office PowerPoint</Application>
  <PresentationFormat>Widescreen</PresentationFormat>
  <Paragraphs>148</Paragraphs>
  <Slides>36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AngsanaUPC</vt:lpstr>
      <vt:lpstr>Aptos</vt:lpstr>
      <vt:lpstr>Arial</vt:lpstr>
      <vt:lpstr>Futura LT Book</vt:lpstr>
      <vt:lpstr>Georgia Pro Light</vt:lpstr>
      <vt:lpstr>Wingdings</vt:lpstr>
      <vt:lpstr>template</vt:lpstr>
      <vt:lpstr>Custom Design</vt:lpstr>
      <vt:lpstr>TradeGuard: SQL-Based Detection of Market Abuses</vt:lpstr>
      <vt:lpstr>Table of Contents</vt:lpstr>
      <vt:lpstr>PowerPoint Presentation</vt:lpstr>
      <vt:lpstr>PowerPoint Presentation</vt:lpstr>
      <vt:lpstr>PowerPoint Presentation</vt:lpstr>
      <vt:lpstr>Queries with Easy Complexity</vt:lpstr>
      <vt:lpstr>PowerPoint Presentation</vt:lpstr>
      <vt:lpstr>PowerPoint Presentation</vt:lpstr>
      <vt:lpstr>PowerPoint Presentation</vt:lpstr>
      <vt:lpstr>PowerPoint Presentation</vt:lpstr>
      <vt:lpstr>PowerPoint Presentation</vt:lpstr>
      <vt:lpstr>PowerPoint Presentation</vt:lpstr>
      <vt:lpstr>Queries with intermediate Complexity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Queries with Advanced Complexity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 </dc:title>
  <dc:creator>-</dc:creator>
  <cp:lastModifiedBy>Sourav Pattanayak</cp:lastModifiedBy>
  <cp:revision>68</cp:revision>
  <dcterms:created xsi:type="dcterms:W3CDTF">2013-10-17T07:38:22Z</dcterms:created>
  <dcterms:modified xsi:type="dcterms:W3CDTF">2024-09-03T09:02:29Z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0-bc88714345d2_Enabled">
    <vt:lpwstr>true</vt:lpwstr>
  </property>
  <property fmtid="{D5CDD505-2E9C-101B-9397-08002B2CF9AE}" pid="3" name="MSIP_Label_defa4170-0d19-0005-0000-bc88714345d2_SetDate">
    <vt:lpwstr>2024-09-02T17:28:59Z</vt:lpwstr>
  </property>
  <property fmtid="{D5CDD505-2E9C-101B-9397-08002B2CF9AE}" pid="4" name="MSIP_Label_defa4170-0d19-0005-0000-bc88714345d2_Method">
    <vt:lpwstr>Privileged</vt:lpwstr>
  </property>
  <property fmtid="{D5CDD505-2E9C-101B-9397-08002B2CF9AE}" pid="5" name="MSIP_Label_defa4170-0d19-0005-0000-bc88714345d2_Name">
    <vt:lpwstr>defa4170-0d19-0005-0000-bc88714345d2</vt:lpwstr>
  </property>
  <property fmtid="{D5CDD505-2E9C-101B-9397-08002B2CF9AE}" pid="6" name="MSIP_Label_defa4170-0d19-0005-0000-bc88714345d2_SiteId">
    <vt:lpwstr>43d75b18-4585-4202-b63a-d41cc6dfd9c2</vt:lpwstr>
  </property>
  <property fmtid="{D5CDD505-2E9C-101B-9397-08002B2CF9AE}" pid="7" name="MSIP_Label_defa4170-0d19-0005-0000-bc88714345d2_ActionId">
    <vt:lpwstr>112446aa-f2f9-44be-adf6-10cfe8ba38c4</vt:lpwstr>
  </property>
  <property fmtid="{D5CDD505-2E9C-101B-9397-08002B2CF9AE}" pid="8" name="MSIP_Label_defa4170-0d19-0005-0000-bc88714345d2_ContentBits">
    <vt:lpwstr>0</vt:lpwstr>
  </property>
</Properties>
</file>